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  <p:sldMasterId id="2147483660" r:id="rId4"/>
  </p:sldMasterIdLst>
  <p:notesMasterIdLst>
    <p:notesMasterId r:id="rId12"/>
  </p:notesMasterIdLst>
  <p:sldIdLst>
    <p:sldId id="256" r:id="rId5"/>
    <p:sldId id="265" r:id="rId6"/>
    <p:sldId id="355" r:id="rId7"/>
    <p:sldId id="432" r:id="rId8"/>
    <p:sldId id="433" r:id="rId9"/>
    <p:sldId id="296" r:id="rId10"/>
    <p:sldId id="286" r:id="rId11"/>
  </p:sldIdLst>
  <p:sldSz cx="18288000" cy="10287000"/>
  <p:notesSz cx="6858000" cy="9144000"/>
  <p:embeddedFontLst>
    <p:embeddedFont>
      <p:font typeface="Wingdings 3" panose="05040102010807070707" pitchFamily="18" charset="2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041"/>
    <a:srgbClr val="000000"/>
    <a:srgbClr val="BF8B2E"/>
    <a:srgbClr val="FF3A21"/>
    <a:srgbClr val="4C9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86090" autoAdjust="0"/>
  </p:normalViewPr>
  <p:slideViewPr>
    <p:cSldViewPr>
      <p:cViewPr varScale="1">
        <p:scale>
          <a:sx n="64" d="100"/>
          <a:sy n="64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F7F5F-D314-41B9-B929-6F92F62A8DC0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8789D-309C-4330-A4E4-D06F617B0F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3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11175"/>
            <a:ext cx="4529138" cy="2547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4FB60-868E-44C5-B169-4A2D4C718136}" type="slidenum">
              <a:rPr kumimoji="0" lang="es-MX" alt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D2A7B-2DC1-4FBB-A1E2-415D66A62D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8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8789D-309C-4330-A4E4-D06F617B0F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4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11175"/>
            <a:ext cx="4529138" cy="2547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ES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ED8CA-84CD-4F81-AF2A-54B9093484C4}" type="slidenum">
              <a:rPr kumimoji="0" lang="es-MX" alt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092-AFC5-49FA-AB14-24BDB4F64F98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1BA2-7E86-4B9D-8356-179EEC79BE2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32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9E2D-60A9-4E31-B9B7-E8456A195499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8CA1-EC5D-4B0A-AC67-7426D5E156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785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864D-7714-4182-AB5B-9D50EA9495B4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8E1B-B738-4205-AC4F-996409187F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87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8CD-3583-497F-B2D0-35D1DF52823E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7447-6A30-4C37-9813-2B8E79872F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1331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1E51-190B-4A2C-90EE-100DB7589E77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70F8-20D3-4441-BA9D-656D847418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641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AD45-DA28-4C0E-9FA3-83168524F724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6B88D-B424-4724-AB7C-68CEAED22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084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8A55-393D-49F4-9143-7544AD363D67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A926-3A09-422B-9D15-1CDACD44F6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6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43B0-EEF1-4FB6-A4C8-40795CCCF219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5610-DCCE-4B45-AFA0-7B9595446C7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23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3C23-04EE-4CAD-AC96-9500597CA0E6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DD4B-F3BF-4F9D-8034-48004E11B4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2117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430C-97D4-42F0-AB29-16F4D59A5284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2825-1E2C-4056-B01B-9197A3A3703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970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55FC-6AFE-4EC5-8931-07EEE12B8695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C608-B091-4A29-B359-1A18099112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088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  <a:endParaRPr lang="es-ES" altLang="es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es-E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92850-1EA6-4427-BF5C-0D0A78D1E061}" type="datetimeFigureOut">
              <a:rPr lang="es-ES"/>
              <a:pPr>
                <a:defRPr/>
              </a:pPr>
              <a:t>31/10/2024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E50F970-9889-4A55-AA06-5584430BB6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02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1 Rectángulo"/>
          <p:cNvSpPr>
            <a:spLocks noChangeArrowheads="1"/>
          </p:cNvSpPr>
          <p:nvPr/>
        </p:nvSpPr>
        <p:spPr bwMode="auto">
          <a:xfrm>
            <a:off x="8686800" y="1407923"/>
            <a:ext cx="9281014" cy="22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ea typeface="Calibri" panose="020F0502020204030204" pitchFamily="34" charset="0"/>
                <a:cs typeface="Arial" charset="0"/>
              </a:rPr>
              <a:t>Proyecto </a:t>
            </a:r>
            <a:r>
              <a:rPr lang="en-US" sz="2800" b="1" dirty="0"/>
              <a:t>GEF ID 11047 </a:t>
            </a:r>
            <a:r>
              <a:rPr lang="es-ES" sz="2800" b="1" dirty="0">
                <a:solidFill>
                  <a:prstClr val="black"/>
                </a:solidFill>
                <a:ea typeface="Calibri" panose="020F0502020204030204" pitchFamily="34" charset="0"/>
                <a:cs typeface="Arial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Acelerar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cumplimiento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Convenio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de Minamata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través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mejor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comprensión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y control del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comercio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mercurio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América Latina”</a:t>
            </a:r>
          </a:p>
          <a:p>
            <a:pPr algn="ctr" defTabSz="13716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31 de </a:t>
            </a:r>
            <a:r>
              <a:rPr lang="en-US" sz="2700" dirty="0" err="1">
                <a:solidFill>
                  <a:prstClr val="black"/>
                </a:solidFill>
                <a:latin typeface="Arial" charset="0"/>
                <a:cs typeface="Arial" charset="0"/>
              </a:rPr>
              <a:t>octubre</a:t>
            </a:r>
            <a:r>
              <a:rPr lang="en-US" sz="2700" dirty="0">
                <a:solidFill>
                  <a:prstClr val="black"/>
                </a:solidFill>
                <a:latin typeface="Arial" charset="0"/>
                <a:cs typeface="Arial" charset="0"/>
              </a:rPr>
              <a:t> de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F45A8-E5F7-D90E-8424-D7C0D6A31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88" y="1974579"/>
            <a:ext cx="3127520" cy="13900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F02A60-2BC1-86E5-FD82-81ABC7877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531" y="1955902"/>
            <a:ext cx="1618629" cy="13259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0D3B07-D424-E262-62A0-F941F1804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55" y="92457"/>
            <a:ext cx="4893368" cy="2196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828799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783669" cy="3428998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66F88-8146-4A6A-8A0A-1DF524A2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5" y="525294"/>
            <a:ext cx="6970356" cy="2436780"/>
          </a:xfrm>
        </p:spPr>
        <p:txBody>
          <a:bodyPr anchor="ctr">
            <a:normAutofit/>
          </a:bodyPr>
          <a:lstStyle/>
          <a:p>
            <a:r>
              <a:rPr lang="en-US" sz="6000" b="1" cap="small" dirty="0" err="1">
                <a:latin typeface="+mn-lt"/>
                <a:ea typeface="+mn-ea"/>
                <a:cs typeface="+mn-cs"/>
              </a:rPr>
              <a:t>Resumen</a:t>
            </a:r>
            <a:r>
              <a:rPr lang="en-US" sz="6000" b="1" cap="small" dirty="0">
                <a:latin typeface="+mn-lt"/>
                <a:ea typeface="+mn-ea"/>
                <a:cs typeface="+mn-cs"/>
              </a:rPr>
              <a:t> del Proyecto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ABA3-3ACF-4348-B4B9-974D0B1A4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4" y="4114801"/>
            <a:ext cx="6970358" cy="5419724"/>
          </a:xfrm>
        </p:spPr>
        <p:txBody>
          <a:bodyPr vert="horz" lIns="102870" tIns="51435" rIns="102870" bIns="51435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00" b="1" dirty="0" err="1">
                <a:ea typeface="+mn-lt"/>
                <a:cs typeface="+mn-lt"/>
              </a:rPr>
              <a:t>Título</a:t>
            </a:r>
            <a:r>
              <a:rPr lang="en-US" sz="3000" b="1" dirty="0">
                <a:ea typeface="+mn-lt"/>
                <a:cs typeface="+mn-lt"/>
              </a:rPr>
              <a:t>: </a:t>
            </a:r>
            <a:r>
              <a:rPr lang="es-MX" sz="3000" dirty="0">
                <a:ea typeface="+mn-lt"/>
                <a:cs typeface="+mn-lt"/>
              </a:rPr>
              <a:t>“Acelerar el cumplimiento del Convenio de Minamata a través de una </a:t>
            </a:r>
            <a:r>
              <a:rPr lang="es-MX" sz="3000" dirty="0" err="1">
                <a:ea typeface="+mn-lt"/>
                <a:cs typeface="+mn-lt"/>
              </a:rPr>
              <a:t>major</a:t>
            </a:r>
            <a:r>
              <a:rPr lang="es-MX" sz="3000" dirty="0">
                <a:ea typeface="+mn-lt"/>
                <a:cs typeface="+mn-lt"/>
              </a:rPr>
              <a:t> comprensión y control del comercio de mercurio en América Latina”</a:t>
            </a:r>
            <a:endParaRPr lang="en-US" sz="3000" dirty="0">
              <a:ea typeface="+mn-lt"/>
              <a:cs typeface="+mn-lt"/>
            </a:endParaRPr>
          </a:p>
          <a:p>
            <a:r>
              <a:rPr lang="en-US" sz="3000" b="1" dirty="0" err="1">
                <a:ea typeface="+mn-lt"/>
                <a:cs typeface="+mn-lt"/>
              </a:rPr>
              <a:t>Duración</a:t>
            </a:r>
            <a:r>
              <a:rPr lang="en-US" sz="3000" b="1" dirty="0">
                <a:ea typeface="+mn-lt"/>
                <a:cs typeface="+mn-lt"/>
              </a:rPr>
              <a:t>: </a:t>
            </a:r>
            <a:r>
              <a:rPr lang="en-US" sz="3000" dirty="0">
                <a:ea typeface="+mn-lt"/>
                <a:cs typeface="+mn-lt"/>
              </a:rPr>
              <a:t>3 </a:t>
            </a:r>
            <a:r>
              <a:rPr lang="en-US" sz="3000" dirty="0" err="1">
                <a:ea typeface="+mn-lt"/>
                <a:cs typeface="+mn-lt"/>
              </a:rPr>
              <a:t>años</a:t>
            </a:r>
            <a:r>
              <a:rPr lang="en-US" sz="3000" dirty="0">
                <a:ea typeface="+mn-lt"/>
                <a:cs typeface="+mn-lt"/>
              </a:rPr>
              <a:t> (Nov. 2024- Nov. 2027)</a:t>
            </a:r>
          </a:p>
          <a:p>
            <a:r>
              <a:rPr lang="en-US" sz="3000" b="1" dirty="0" err="1">
                <a:ea typeface="+mn-lt"/>
                <a:cs typeface="+mn-lt"/>
              </a:rPr>
              <a:t>Financiamiento</a:t>
            </a:r>
            <a:r>
              <a:rPr lang="en-US" sz="3000" b="1" dirty="0">
                <a:ea typeface="+mn-lt"/>
                <a:cs typeface="+mn-lt"/>
              </a:rPr>
              <a:t>:</a:t>
            </a:r>
            <a:r>
              <a:rPr lang="en-US" sz="3000" dirty="0">
                <a:ea typeface="+mn-lt"/>
                <a:cs typeface="+mn-lt"/>
              </a:rPr>
              <a:t> 3.000.000 USD</a:t>
            </a:r>
          </a:p>
          <a:p>
            <a:r>
              <a:rPr lang="en-US" sz="3000" b="1" dirty="0" err="1">
                <a:ea typeface="+mn-lt"/>
                <a:cs typeface="+mn-lt"/>
              </a:rPr>
              <a:t>Agencia</a:t>
            </a:r>
            <a:r>
              <a:rPr lang="en-US" sz="3000" b="1" dirty="0">
                <a:ea typeface="+mn-lt"/>
                <a:cs typeface="+mn-lt"/>
              </a:rPr>
              <a:t> </a:t>
            </a:r>
            <a:r>
              <a:rPr lang="en-US" sz="3000" b="1" dirty="0" err="1">
                <a:ea typeface="+mn-lt"/>
                <a:cs typeface="+mn-lt"/>
              </a:rPr>
              <a:t>ejecutora</a:t>
            </a:r>
            <a:r>
              <a:rPr lang="en-US" sz="3000" b="1" dirty="0">
                <a:ea typeface="+mn-lt"/>
                <a:cs typeface="+mn-lt"/>
              </a:rPr>
              <a:t>: </a:t>
            </a:r>
            <a:r>
              <a:rPr lang="en-US" sz="3000" dirty="0">
                <a:ea typeface="+mn-lt"/>
                <a:cs typeface="+mn-lt"/>
              </a:rPr>
              <a:t>BCCC-SCRC Uruguay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45D0B3-5ED8-E2D9-F46E-D6208502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72" r="27672"/>
          <a:stretch/>
        </p:blipFill>
        <p:spPr>
          <a:xfrm>
            <a:off x="9144000" y="1"/>
            <a:ext cx="915423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97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3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6454" y="6866962"/>
            <a:ext cx="17224407" cy="2849741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A7D3CF-E3CC-FBA7-EE83-9905137A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87" y="7112922"/>
            <a:ext cx="16238495" cy="12930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 err="1">
                <a:solidFill>
                  <a:srgbClr val="FFFFFF"/>
                </a:solidFill>
              </a:rPr>
              <a:t>Países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Participantes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EA7E5EB-90AC-4C41-6D06-94D88500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4350"/>
          <a:stretch/>
        </p:blipFill>
        <p:spPr bwMode="auto">
          <a:xfrm>
            <a:off x="461760" y="482599"/>
            <a:ext cx="5690208" cy="30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ECECB4-5CBC-532D-1083-66A867D5F6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2" r="3036" b="-1"/>
          <a:stretch/>
        </p:blipFill>
        <p:spPr>
          <a:xfrm>
            <a:off x="6292438" y="482602"/>
            <a:ext cx="5696355" cy="3015827"/>
          </a:xfrm>
          <a:prstGeom prst="rect">
            <a:avLst/>
          </a:prstGeom>
        </p:spPr>
      </p:pic>
      <p:pic>
        <p:nvPicPr>
          <p:cNvPr id="1026" name="Picture 2" descr="Bandera de Colombia - Wikipedia, la enciclopedia libre">
            <a:extLst>
              <a:ext uri="{FF2B5EF4-FFF2-40B4-BE49-F238E27FC236}">
                <a16:creationId xmlns:a16="http://schemas.microsoft.com/office/drawing/2014/main" id="{B5C2E717-1933-C736-4329-B09814D7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9708"/>
          <a:stretch/>
        </p:blipFill>
        <p:spPr bwMode="auto">
          <a:xfrm>
            <a:off x="12129264" y="482601"/>
            <a:ext cx="5696976" cy="30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557191-BB33-23D6-ECD8-E5809F5CA1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375" r="1" b="8008"/>
          <a:stretch/>
        </p:blipFill>
        <p:spPr>
          <a:xfrm>
            <a:off x="461760" y="3635584"/>
            <a:ext cx="5692140" cy="30158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1147C4-9214-9634-A193-072A595F91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274" r="-2" b="8222"/>
          <a:stretch/>
        </p:blipFill>
        <p:spPr>
          <a:xfrm>
            <a:off x="6285270" y="3633142"/>
            <a:ext cx="5692140" cy="30207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24B305-1917-B687-48AD-FF8D56D46D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432" b="9670"/>
          <a:stretch/>
        </p:blipFill>
        <p:spPr>
          <a:xfrm>
            <a:off x="12140091" y="3633145"/>
            <a:ext cx="5692140" cy="3015827"/>
          </a:xfrm>
          <a:prstGeom prst="rect">
            <a:avLst/>
          </a:prstGeom>
        </p:spPr>
      </p:pic>
      <p:cxnSp>
        <p:nvCxnSpPr>
          <p:cNvPr id="1058" name="Straight Connector 103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1944" y="8541145"/>
            <a:ext cx="13716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ombilla en fondo amarillo con rayos de luz y cable pintados">
            <a:extLst>
              <a:ext uri="{FF2B5EF4-FFF2-40B4-BE49-F238E27FC236}">
                <a16:creationId xmlns:a16="http://schemas.microsoft.com/office/drawing/2014/main" id="{D313548C-C604-DD41-FB39-EAEB54886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86" r="1232" b="1"/>
          <a:stretch/>
        </p:blipFill>
        <p:spPr>
          <a:xfrm>
            <a:off x="7089587" y="-1"/>
            <a:ext cx="8912415" cy="10287002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Marcador de contenido 12">
            <a:extLst>
              <a:ext uri="{FF2B5EF4-FFF2-40B4-BE49-F238E27FC236}">
                <a16:creationId xmlns:a16="http://schemas.microsoft.com/office/drawing/2014/main" id="{9E1EF026-5834-0D3C-7755-07E1D94D65D4}"/>
              </a:ext>
            </a:extLst>
          </p:cNvPr>
          <p:cNvSpPr txBox="1">
            <a:spLocks/>
          </p:cNvSpPr>
          <p:nvPr/>
        </p:nvSpPr>
        <p:spPr>
          <a:xfrm>
            <a:off x="1371600" y="1074940"/>
            <a:ext cx="4558731" cy="1981200"/>
          </a:xfrm>
          <a:prstGeom prst="rect">
            <a:avLst/>
          </a:prstGeom>
        </p:spPr>
        <p:txBody>
          <a:bodyPr vert="horz" lIns="128588" tIns="64295" rIns="128588" bIns="64295" rtlCol="0" anchor="t">
            <a:normAutofit/>
          </a:bodyPr>
          <a:lstStyle>
            <a:lvl1pPr marL="274320" indent="-27432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11680" indent="-18288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77440" indent="-18288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18288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08960" indent="-182880" algn="l" defTabSz="36576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2938" fontAlgn="base">
              <a:spcBef>
                <a:spcPct val="0"/>
              </a:spcBef>
              <a:spcAft>
                <a:spcPts val="845"/>
              </a:spcAft>
              <a:buClr>
                <a:srgbClr val="4F81BD"/>
              </a:buClr>
              <a:buNone/>
              <a:defRPr/>
            </a:pPr>
            <a:r>
              <a:rPr lang="en-US" sz="4641" b="1" cap="small" dirty="0" err="1">
                <a:solidFill>
                  <a:srgbClr val="4F81BD"/>
                </a:solidFill>
                <a:latin typeface="Calibri"/>
              </a:rPr>
              <a:t>Implementación</a:t>
            </a:r>
            <a:r>
              <a:rPr lang="en-US" sz="4641" b="1" cap="small" dirty="0">
                <a:solidFill>
                  <a:srgbClr val="4F81BD"/>
                </a:solidFill>
                <a:latin typeface="Calibri"/>
              </a:rPr>
              <a:t> del Proyecto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4A759B-A4B0-37CF-4391-F3BC162B9DEE}"/>
              </a:ext>
            </a:extLst>
          </p:cNvPr>
          <p:cNvSpPr txBox="1"/>
          <p:nvPr/>
        </p:nvSpPr>
        <p:spPr>
          <a:xfrm>
            <a:off x="1371600" y="3238500"/>
            <a:ext cx="4876798" cy="5821160"/>
          </a:xfrm>
          <a:prstGeom prst="rect">
            <a:avLst/>
          </a:prstGeom>
        </p:spPr>
        <p:txBody>
          <a:bodyPr vert="horz" lIns="128588" tIns="64295" rIns="128588" bIns="64295" rtlCol="0">
            <a:normAutofit/>
          </a:bodyPr>
          <a:lstStyle/>
          <a:p>
            <a:pPr algn="just" defTabSz="642938" eaLnBrk="0" fontAlgn="base" hangingPunct="0">
              <a:lnSpc>
                <a:spcPct val="90000"/>
              </a:lnSpc>
              <a:spcBef>
                <a:spcPts val="1407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en-US" sz="2800" dirty="0">
                <a:latin typeface="+mj-lt"/>
                <a:cs typeface="Arial" charset="0"/>
              </a:rPr>
              <a:t>El </a:t>
            </a:r>
            <a:r>
              <a:rPr lang="en-US" sz="2800" dirty="0" err="1">
                <a:latin typeface="+mj-lt"/>
                <a:cs typeface="Arial" charset="0"/>
              </a:rPr>
              <a:t>proyecto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tiene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como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objetivo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s-ES" sz="2800" dirty="0">
                <a:effectLst/>
                <a:latin typeface="+mj-lt"/>
                <a:ea typeface="Times New Roman" panose="02020603050405020304" pitchFamily="18" charset="0"/>
              </a:rPr>
              <a:t>acelerar el cumplimiento del Convenio de Minamata a través de una mejor comprensión de las tendencias del comercio de mercurio en América Latina (Bolivia, Colombia, Ecuador, Honduras, México y Perú) y la promoción de la cooperación regional hacia un mejor control de los principales flujos de mercurio.</a:t>
            </a:r>
            <a:endParaRPr lang="en-US" sz="28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1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F4EA67-8896-8C0C-8D27-013DF58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1487164"/>
            <a:ext cx="6664731" cy="1631729"/>
          </a:xfrm>
        </p:spPr>
        <p:txBody>
          <a:bodyPr anchor="b">
            <a:normAutofit fontScale="90000"/>
          </a:bodyPr>
          <a:lstStyle/>
          <a:p>
            <a:r>
              <a:rPr lang="es-MX" sz="5100" dirty="0"/>
              <a:t>Acuerdos con el </a:t>
            </a:r>
            <a:br>
              <a:rPr lang="es-MX" sz="5100" dirty="0"/>
            </a:br>
            <a:r>
              <a:rPr lang="es-MX" sz="5100" dirty="0"/>
              <a:t>BCCC-SCRC</a:t>
            </a:r>
            <a:endParaRPr lang="es-UY" sz="5100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73835" y="581909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220" y="3428311"/>
            <a:ext cx="658368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ED0752-6F79-FCB1-EF23-F69BF330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4026142"/>
            <a:ext cx="6775704" cy="5460758"/>
          </a:xfrm>
        </p:spPr>
        <p:txBody>
          <a:bodyPr>
            <a:normAutofit/>
          </a:bodyPr>
          <a:lstStyle/>
          <a:p>
            <a:r>
              <a:rPr lang="en-US" sz="3200" dirty="0" err="1"/>
              <a:t>Objetivo</a:t>
            </a:r>
            <a:r>
              <a:rPr lang="en-US" sz="3200" dirty="0"/>
              <a:t> del </a:t>
            </a:r>
            <a:r>
              <a:rPr lang="en-US" sz="3200" dirty="0" err="1"/>
              <a:t>acuerdo</a:t>
            </a:r>
            <a:r>
              <a:rPr lang="en-US" sz="3200" dirty="0"/>
              <a:t> y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vigencia</a:t>
            </a:r>
            <a:endParaRPr lang="en-US" sz="3200" dirty="0"/>
          </a:p>
          <a:p>
            <a:r>
              <a:rPr lang="en-US" sz="3200" dirty="0" err="1"/>
              <a:t>Recursos</a:t>
            </a:r>
            <a:r>
              <a:rPr lang="en-US" sz="3200" dirty="0"/>
              <a:t> </a:t>
            </a:r>
            <a:r>
              <a:rPr lang="en-US" sz="3200" dirty="0" err="1"/>
              <a:t>Financieros</a:t>
            </a:r>
            <a:endParaRPr lang="en-US" sz="3200" dirty="0"/>
          </a:p>
          <a:p>
            <a:r>
              <a:rPr lang="en-US" sz="3200" dirty="0" err="1"/>
              <a:t>Obligaciones</a:t>
            </a:r>
            <a:r>
              <a:rPr lang="en-US" sz="3200" dirty="0"/>
              <a:t> de </a:t>
            </a:r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endParaRPr lang="en-US" sz="3200" dirty="0"/>
          </a:p>
          <a:p>
            <a:r>
              <a:rPr lang="en-US" sz="3200" dirty="0" err="1"/>
              <a:t>Anexos</a:t>
            </a:r>
            <a:r>
              <a:rPr lang="en-US" sz="3200" dirty="0"/>
              <a:t>: </a:t>
            </a:r>
            <a:r>
              <a:rPr lang="en-US" sz="2000" dirty="0"/>
              <a:t>1-Componentes, </a:t>
            </a:r>
            <a:r>
              <a:rPr lang="en-US" sz="2000" dirty="0" err="1"/>
              <a:t>resultados</a:t>
            </a:r>
            <a:r>
              <a:rPr lang="en-US" sz="2000" dirty="0"/>
              <a:t> </a:t>
            </a:r>
            <a:r>
              <a:rPr lang="en-US" sz="2000" dirty="0" err="1"/>
              <a:t>esperados</a:t>
            </a:r>
            <a:r>
              <a:rPr lang="en-US" sz="2000" dirty="0"/>
              <a:t> y         </a:t>
            </a:r>
            <a:r>
              <a:rPr lang="en-US" sz="2000" dirty="0" err="1"/>
              <a:t>actividades</a:t>
            </a:r>
            <a:r>
              <a:rPr lang="en-US" sz="2000" dirty="0"/>
              <a:t> del Proyecto.</a:t>
            </a:r>
          </a:p>
          <a:p>
            <a:pPr marL="0" indent="0">
              <a:buNone/>
            </a:pPr>
            <a:r>
              <a:rPr lang="en-US" sz="2000" dirty="0"/>
              <a:t>                                 2-Presupuesto.</a:t>
            </a:r>
          </a:p>
          <a:p>
            <a:pPr marL="0" indent="0">
              <a:buNone/>
            </a:pPr>
            <a:r>
              <a:rPr lang="en-US" sz="2000" dirty="0"/>
              <a:t>                                 3-Contacto para </a:t>
            </a:r>
            <a:r>
              <a:rPr lang="en-US" sz="2000" dirty="0" err="1"/>
              <a:t>dirigir</a:t>
            </a:r>
            <a:r>
              <a:rPr lang="en-US" sz="2000" dirty="0"/>
              <a:t> la </a:t>
            </a:r>
            <a:r>
              <a:rPr lang="en-US" sz="2000" dirty="0" err="1"/>
              <a:t>correspondencia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                                 4-Plan de </a:t>
            </a:r>
            <a:r>
              <a:rPr lang="en-US" sz="2000" dirty="0" err="1"/>
              <a:t>trabajo</a:t>
            </a:r>
            <a:r>
              <a:rPr lang="en-US" sz="2000" dirty="0"/>
              <a:t>.</a:t>
            </a:r>
          </a:p>
          <a:p>
            <a:endParaRPr lang="en-US" sz="2700" dirty="0"/>
          </a:p>
        </p:txBody>
      </p:sp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01D2D06-4883-ED86-B63F-9A7F62409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2196347"/>
            <a:ext cx="9660636" cy="58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D15B63-2EC3-DB26-A8DC-0894DD364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1981"/>
              </p:ext>
            </p:extLst>
          </p:nvPr>
        </p:nvGraphicFramePr>
        <p:xfrm>
          <a:off x="928320" y="1576650"/>
          <a:ext cx="8063281" cy="7986445"/>
        </p:xfrm>
        <a:graphic>
          <a:graphicData uri="http://schemas.openxmlformats.org/drawingml/2006/table">
            <a:tbl>
              <a:tblPr/>
              <a:tblGrid>
                <a:gridCol w="306405">
                  <a:extLst>
                    <a:ext uri="{9D8B030D-6E8A-4147-A177-3AD203B41FA5}">
                      <a16:colId xmlns:a16="http://schemas.microsoft.com/office/drawing/2014/main" val="99840621"/>
                    </a:ext>
                  </a:extLst>
                </a:gridCol>
                <a:gridCol w="538627">
                  <a:extLst>
                    <a:ext uri="{9D8B030D-6E8A-4147-A177-3AD203B41FA5}">
                      <a16:colId xmlns:a16="http://schemas.microsoft.com/office/drawing/2014/main" val="1155846788"/>
                    </a:ext>
                  </a:extLst>
                </a:gridCol>
                <a:gridCol w="1403011">
                  <a:extLst>
                    <a:ext uri="{9D8B030D-6E8A-4147-A177-3AD203B41FA5}">
                      <a16:colId xmlns:a16="http://schemas.microsoft.com/office/drawing/2014/main" val="547416140"/>
                    </a:ext>
                  </a:extLst>
                </a:gridCol>
                <a:gridCol w="4460607">
                  <a:extLst>
                    <a:ext uri="{9D8B030D-6E8A-4147-A177-3AD203B41FA5}">
                      <a16:colId xmlns:a16="http://schemas.microsoft.com/office/drawing/2014/main" val="2809406375"/>
                    </a:ext>
                  </a:extLst>
                </a:gridCol>
                <a:gridCol w="1354631">
                  <a:extLst>
                    <a:ext uri="{9D8B030D-6E8A-4147-A177-3AD203B41FA5}">
                      <a16:colId xmlns:a16="http://schemas.microsoft.com/office/drawing/2014/main" val="1178406367"/>
                    </a:ext>
                  </a:extLst>
                </a:gridCol>
              </a:tblGrid>
              <a:tr h="479075">
                <a:tc gridSpan="4"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(en US$)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a ejecutar (USD)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67623"/>
                  </a:ext>
                </a:extLst>
              </a:tr>
              <a:tr h="243090">
                <a:tc gridSpan="4"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12060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COMPONENTE DE PERSONAL DEL PROYECTO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50338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del proyecto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013275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1201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Asistente Técnico del proyecto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090877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1202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Consultoría Legal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46409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1203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Consultoría Género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618655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1204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Consultor comercio ilegal de mercurio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905045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Subtotal Componente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411477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COMPONENTE DE CAPACITACIÓN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584808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Grupos de Capacitación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69619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3202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Reuniones/Talleres de Capacitación 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802994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Subtotal Componente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790095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Reuniones, Conferencias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346204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3301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Taller inicial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33905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3302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Taller de validación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459491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3301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Taller final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8282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Subtotal Componente 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187498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110718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EQUIPAMIENTO &amp; COMPONENTE LOCAL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96603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4100 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Equipo fungible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779524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4101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Suministros de oficina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210424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Subtotal Componente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77430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COMPONENTE MISCELANEO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151703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Costos de Reporte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641760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5201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conocimiento, materiales de comunicación (incluyendo diseño, trabajo web, traducciones)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10.500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095904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Subtotal Componente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10.500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2929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r>
                        <a:rPr lang="es-P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s-P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TOTAL:</a:t>
                      </a:r>
                      <a:endParaRPr lang="es-U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353.500</a:t>
                      </a:r>
                      <a:endParaRPr lang="es-U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923" marR="42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7957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A3336BE-CD11-5196-3B56-2B6E162A7B35}"/>
              </a:ext>
            </a:extLst>
          </p:cNvPr>
          <p:cNvSpPr txBox="1"/>
          <p:nvPr/>
        </p:nvSpPr>
        <p:spPr>
          <a:xfrm>
            <a:off x="928320" y="723905"/>
            <a:ext cx="9144000" cy="84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pt-BR" sz="20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</a:t>
            </a:r>
            <a:r>
              <a:rPr lang="es-ES" sz="2000" b="1" i="0" dirty="0" err="1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esupuesto</a:t>
            </a:r>
            <a:r>
              <a:rPr lang="es-ES" sz="20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propuesto en dólares de los Estados Unidos</a:t>
            </a:r>
            <a:endParaRPr lang="es-UY" sz="2000" b="1" i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es-ES" sz="20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UY" sz="2000" b="1" i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3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6767736" y="1577274"/>
            <a:ext cx="8848725" cy="1697832"/>
          </a:xfrm>
        </p:spPr>
        <p:txBody>
          <a:bodyPr/>
          <a:lstStyle/>
          <a:p>
            <a:pPr eaLnBrk="1" hangingPunct="1"/>
            <a:br>
              <a:rPr lang="es-ES" altLang="es-ES" dirty="0"/>
            </a:br>
            <a:br>
              <a:rPr lang="es-ES" altLang="es-ES" dirty="0"/>
            </a:br>
            <a:r>
              <a:rPr lang="es-ES" altLang="es-ES" dirty="0"/>
              <a:t>Muchas gracias!!</a:t>
            </a:r>
            <a:br>
              <a:rPr lang="es-ES" altLang="es-ES" dirty="0"/>
            </a:br>
            <a:r>
              <a:rPr lang="es-ES" altLang="es-ES" sz="3600" dirty="0"/>
              <a:t>Equipo BCCC-SCRC</a:t>
            </a:r>
            <a:br>
              <a:rPr lang="es-ES" altLang="es-ES" sz="3600" dirty="0"/>
            </a:br>
            <a:r>
              <a:rPr lang="es-ES" altLang="es-ES" sz="2700" dirty="0"/>
              <a:t>Centro Coordinador del Convenio de Basilea</a:t>
            </a:r>
            <a:br>
              <a:rPr lang="es-ES" altLang="es-ES" sz="2700" dirty="0"/>
            </a:br>
            <a:r>
              <a:rPr lang="es-ES" altLang="es-ES" sz="2700" dirty="0"/>
              <a:t>Centro Regional del Convenio de Estocolmo</a:t>
            </a:r>
            <a:br>
              <a:rPr lang="es-ES" altLang="es-ES" sz="2700" dirty="0"/>
            </a:br>
            <a:r>
              <a:rPr lang="es-ES" altLang="es-ES" sz="2700" dirty="0"/>
              <a:t> para América Latina y Caribe</a:t>
            </a:r>
            <a:br>
              <a:rPr lang="es-ES" altLang="es-ES" sz="2700" dirty="0"/>
            </a:br>
            <a:r>
              <a:rPr lang="es-ES" altLang="es-ES" sz="2700" dirty="0"/>
              <a:t>Uruguay</a:t>
            </a:r>
            <a:br>
              <a:rPr lang="es-ES" altLang="es-ES" sz="2700" dirty="0"/>
            </a:br>
            <a:r>
              <a:rPr lang="es-ES" altLang="es-ES" sz="3600" dirty="0"/>
              <a:t>http://www.ccbasilea-crestocolmo.org.uy/es</a:t>
            </a:r>
            <a:br>
              <a:rPr lang="es-ES" altLang="es-ES" sz="3600" dirty="0"/>
            </a:br>
            <a:br>
              <a:rPr lang="es-ES" altLang="es-ES" sz="4200" dirty="0"/>
            </a:br>
            <a:endParaRPr lang="es-ES" altLang="es-ES" sz="4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DA92C4-8510-2D99-ABC0-5D82EAE1C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340" y="2426191"/>
            <a:ext cx="1618629" cy="1325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6B6888-F283-4E0C-4272-439B04791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37" y="2333343"/>
            <a:ext cx="3127520" cy="13900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822312-4EC1-C16B-0E29-AAF725EAA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31" y="240310"/>
            <a:ext cx="4892465" cy="21947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7" ma:contentTypeDescription="Create a new document." ma:contentTypeScope="" ma:versionID="8204dc934c9121f59acaa716466b196d">
  <xsd:schema xmlns:xsd="http://www.w3.org/2001/XMLSchema" xmlns:xs="http://www.w3.org/2001/XMLSchema" xmlns:p="http://schemas.microsoft.com/office/2006/metadata/properties" xmlns:ns2="081dbcec-f8f8-470e-9cf1-ff758009fc79" xmlns:ns3="b22eec61-2d44-43c5-b594-c27c970b8cd8" xmlns:ns4="985ec44e-1bab-4c0b-9df0-6ba128686fc9" targetNamespace="http://schemas.microsoft.com/office/2006/metadata/properties" ma:root="true" ma:fieldsID="5e5c2e2bf76e824eb8fd420f4af10eb0" ns2:_="" ns3:_="" ns4:_="">
    <xsd:import namespace="081dbcec-f8f8-470e-9cf1-ff758009fc79"/>
    <xsd:import namespace="b22eec61-2d44-43c5-b594-c27c970b8cd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02270b9-1a1a-45e9-8fcf-74d8e0e0a30b}" ma:internalName="TaxCatchAll" ma:showField="CatchAllData" ma:web="b22eec61-2d44-43c5-b594-c27c970b8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D3FF7-BC83-48A1-A843-F6265E8C7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dbcec-f8f8-470e-9cf1-ff758009fc79"/>
    <ds:schemaRef ds:uri="b22eec61-2d44-43c5-b594-c27c970b8cd8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DD819F-7E85-4F54-9C93-BF3766A007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437</Words>
  <Application>Microsoft Office PowerPoint</Application>
  <PresentationFormat>Personalizado</PresentationFormat>
  <Paragraphs>145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Wingdings 3</vt:lpstr>
      <vt:lpstr>Calibri</vt:lpstr>
      <vt:lpstr>Times New Roman</vt:lpstr>
      <vt:lpstr>Office Theme</vt:lpstr>
      <vt:lpstr>1_Office Theme</vt:lpstr>
      <vt:lpstr>Presentación de PowerPoint</vt:lpstr>
      <vt:lpstr>Resumen del Proyecto</vt:lpstr>
      <vt:lpstr>Países Participantes</vt:lpstr>
      <vt:lpstr>Presentación de PowerPoint</vt:lpstr>
      <vt:lpstr>Acuerdos con el  BCCC-SCRC</vt:lpstr>
      <vt:lpstr>Presentación de PowerPoint</vt:lpstr>
      <vt:lpstr>  Muchas gracias!! Equipo BCCC-SCRC Centro Coordinador del Convenio de Basilea Centro Regional del Convenio de Estocolmo  para América Latina y Caribe Uruguay http://www.ccbasilea-crestocolmo.org.uy/es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1</dc:title>
  <dc:creator>Ramón Gerardo- Jiménez Galicia</dc:creator>
  <cp:lastModifiedBy>Natalia Maciel</cp:lastModifiedBy>
  <cp:revision>72</cp:revision>
  <dcterms:created xsi:type="dcterms:W3CDTF">2006-08-16T00:00:00Z</dcterms:created>
  <dcterms:modified xsi:type="dcterms:W3CDTF">2024-10-31T17:55:37Z</dcterms:modified>
  <dc:identifier>DAFW3slHs3c</dc:identifier>
</cp:coreProperties>
</file>