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72" r:id="rId5"/>
  </p:sldMasterIdLst>
  <p:notesMasterIdLst>
    <p:notesMasterId r:id="rId16"/>
  </p:notesMasterIdLst>
  <p:sldIdLst>
    <p:sldId id="291" r:id="rId6"/>
    <p:sldId id="4444" r:id="rId7"/>
    <p:sldId id="4445" r:id="rId8"/>
    <p:sldId id="317" r:id="rId9"/>
    <p:sldId id="308" r:id="rId10"/>
    <p:sldId id="4436" r:id="rId11"/>
    <p:sldId id="4446" r:id="rId12"/>
    <p:sldId id="4447" r:id="rId13"/>
    <p:sldId id="302" r:id="rId14"/>
    <p:sldId id="330" r:id="rId15"/>
  </p:sldIdLst>
  <p:sldSz cx="18288000" cy="10287000"/>
  <p:notesSz cx="6858000" cy="9144000"/>
  <p:embeddedFontLst>
    <p:embeddedFont>
      <p:font typeface="Open Sauce" panose="020B0604020202020204" charset="0"/>
      <p:regular r:id="rId17"/>
      <p:bold r:id="rId18"/>
      <p:italic r:id="rId19"/>
      <p:boldItalic r:id="rId20"/>
    </p:embeddedFont>
    <p:embeddedFont>
      <p:font typeface="Open Sauce SemiBold" panose="020B0604020202020204" charset="0"/>
      <p:regular r:id="rId21"/>
      <p:bold r:id="rId22"/>
    </p:embeddedFont>
    <p:embeddedFont>
      <p:font typeface="Open Sauce SemiBold Bold" panose="020B060402020202020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98D02A-EBF0-EA33-EDF0-AEADB5A5F3DA}" name="Anna Blanpain" initials="AB" userId="S::anna.blanpain@un.org::dc9bf847-8e51-4be7-90bc-2f7966a7e0d8" providerId="AD"/>
  <p188:author id="{8980F6E1-C727-44DE-EFB0-157FE4447818}" name="Rocio Fernandez" initials="RF" userId="S::rocio.fernandez@un.org::310f1698-dec0-4c21-aba2-c497139d501c" providerId="AD"/>
  <p188:author id="{74E9F4F6-10C6-05FA-C1A8-286D798928E0}" name="Eloise Touni" initials="ET" userId="S::eloise.touni@un.org::ff5d7586-75ba-402b-9d04-accb8e4718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6041"/>
    <a:srgbClr val="A5D7BC"/>
    <a:srgbClr val="FFCC66"/>
    <a:srgbClr val="FF3A21"/>
    <a:srgbClr val="FCF3D4"/>
    <a:srgbClr val="1A3B29"/>
    <a:srgbClr val="000000"/>
    <a:srgbClr val="DFF1E7"/>
    <a:srgbClr val="BF8B2E"/>
    <a:srgbClr val="4C9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468" autoAdjust="0"/>
  </p:normalViewPr>
  <p:slideViewPr>
    <p:cSldViewPr snapToGrid="0">
      <p:cViewPr varScale="1">
        <p:scale>
          <a:sx n="55" d="100"/>
          <a:sy n="55" d="100"/>
        </p:scale>
        <p:origin x="1674" y="90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F7F5F-D314-41B9-B929-6F92F62A8DC0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8789D-309C-4330-A4E4-D06F617B0F2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329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8789D-309C-4330-A4E4-D06F617B0F2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61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8789D-309C-4330-A4E4-D06F617B0F2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40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La Agencia Implementadora (AI) es el Programa de las Naciones Unidas para el Medio Ambiente (PNUMA). La Agencia Ejecutora (EA) es el Centro Coordinador del Convenio de Basilea - Centro Regional del Convenio de Estocolmo para América Latina y el Caribe (BCCC-SCRC) de Uruguay.</a:t>
            </a:r>
          </a:p>
          <a:p>
            <a:r>
              <a:rPr lang="es-MX" dirty="0"/>
              <a:t> Los países participantes serán miembros del Comité Directivo del Proyecto (PSC), y cada país identificará su Organización Ejecutora Nacional y nombrará a un coordinador nacional del proyecto. El Comité Asesor Internacional (mínimo de 7 miembros) incluirá a los socios </a:t>
            </a:r>
            <a:r>
              <a:rPr lang="es-MX" dirty="0" err="1"/>
              <a:t>cofinanciadores</a:t>
            </a:r>
            <a:r>
              <a:rPr lang="es-MX" dirty="0"/>
              <a:t>, y otros miembros serán nombrados por el Comité Directivo del Proyecto. A continuación se describen las funciones y responsabilidades de diferentes organismos que gestionan el proyecto.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8789D-309C-4330-A4E4-D06F617B0F2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278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323A8-FCC4-9242-855D-D3E4B346FE0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199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As I close the presentation, we would like to open the floor for questions, clarifications.. </a:t>
            </a:r>
          </a:p>
          <a:p>
            <a:endParaRPr lang="en-GB"/>
          </a:p>
          <a:p>
            <a:r>
              <a:rPr lang="en-GB"/>
              <a:t>Country priorities and measures that relate to the scope of the IP – policy coherence, scaling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8789D-309C-4330-A4E4-D06F617B0F2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611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9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1">
            <a:extLst>
              <a:ext uri="{FF2B5EF4-FFF2-40B4-BE49-F238E27FC236}">
                <a16:creationId xmlns:a16="http://schemas.microsoft.com/office/drawing/2014/main" id="{70644E3E-01FA-D59C-E115-FE0B29A3C5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0818" y="4207475"/>
            <a:ext cx="12071114" cy="929679"/>
          </a:xfrm>
        </p:spPr>
        <p:txBody>
          <a:bodyPr anchor="t"/>
          <a:lstStyle>
            <a:lvl1pPr>
              <a:lnSpc>
                <a:spcPct val="100000"/>
              </a:lnSpc>
              <a:defRPr sz="5655" b="1">
                <a:solidFill>
                  <a:schemeClr val="bg1"/>
                </a:solidFill>
                <a:latin typeface="Open Sauce SemiBold Bold" panose="020B0604020202020204" charset="0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F209D88-FFDD-012D-6D14-B5C94DC17438}"/>
              </a:ext>
            </a:extLst>
          </p:cNvPr>
          <p:cNvGrpSpPr/>
          <p:nvPr userDrawn="1"/>
        </p:nvGrpSpPr>
        <p:grpSpPr>
          <a:xfrm>
            <a:off x="13741931" y="1077480"/>
            <a:ext cx="2752592" cy="1828800"/>
            <a:chOff x="13570050" y="1077480"/>
            <a:chExt cx="2752592" cy="1828800"/>
          </a:xfrm>
        </p:grpSpPr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07172D1F-0AC1-2393-8CB1-1361A4231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398850" y="1387216"/>
              <a:ext cx="923792" cy="120932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2A1CB90-6830-55D5-07F0-D26C1609C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570050" y="1077480"/>
              <a:ext cx="1828800" cy="18288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B7DF6-6F88-6AD4-7EF2-10A43B5B6B0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70817" y="8708392"/>
            <a:ext cx="2189112" cy="55169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5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Presented by:</a:t>
            </a:r>
          </a:p>
          <a:p>
            <a:pPr lvl="0"/>
            <a:r>
              <a:rPr lang="en-US"/>
              <a:t>X, Y, Z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214150-78D0-5EA0-2E8E-91F1A773D2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69397" y="8708390"/>
            <a:ext cx="2189112" cy="551690"/>
          </a:xfrm>
        </p:spPr>
        <p:txBody>
          <a:bodyPr anchor="ctr">
            <a:noAutofit/>
          </a:bodyPr>
          <a:lstStyle>
            <a:lvl1pPr marL="0" indent="0">
              <a:lnSpc>
                <a:spcPts val="2240"/>
              </a:lnSpc>
              <a:spcBef>
                <a:spcPct val="0"/>
              </a:spcBef>
              <a:buNone/>
              <a:defRPr sz="1605">
                <a:solidFill>
                  <a:schemeClr val="bg1"/>
                </a:solidFill>
              </a:defRPr>
            </a:lvl1pPr>
          </a:lstStyle>
          <a:p>
            <a:pPr>
              <a:lnSpc>
                <a:spcPts val="1493"/>
              </a:lnSpc>
            </a:pPr>
            <a:r>
              <a:rPr lang="en-US" sz="1650" spc="32">
                <a:solidFill>
                  <a:srgbClr val="FFFFFF"/>
                </a:solidFill>
                <a:latin typeface="Open Sauce"/>
              </a:rPr>
              <a:t>Date:</a:t>
            </a:r>
          </a:p>
          <a:p>
            <a:pPr>
              <a:lnSpc>
                <a:spcPts val="1493"/>
              </a:lnSpc>
              <a:spcBef>
                <a:spcPct val="0"/>
              </a:spcBef>
            </a:pPr>
            <a:r>
              <a:rPr lang="en-US" sz="1650" spc="32">
                <a:solidFill>
                  <a:srgbClr val="FFFFFF"/>
                </a:solidFill>
                <a:latin typeface="Open Sauce"/>
              </a:rPr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3054538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68F90B3-ED2B-A915-3585-1E038CBB7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15773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Date Placeholder 4">
            <a:extLst>
              <a:ext uri="{FF2B5EF4-FFF2-40B4-BE49-F238E27FC236}">
                <a16:creationId xmlns:a16="http://schemas.microsoft.com/office/drawing/2014/main" id="{DE929FF9-02E8-05E2-1A1C-4AB66552D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fld id="{E7009E22-B02D-41A0-88B7-024567B8743A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25C36DAC-3888-3D9A-85DC-ECF51F9C6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endParaRPr lang="en-GB"/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992ACCCD-006A-B756-0B3A-D3C7CDF8D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fld id="{C450574D-5DDD-4D34-8C85-FA0369B37E2A}" type="slidenum">
              <a:rPr lang="en-GB" smtClean="0"/>
              <a:t>‹Nº›</a:t>
            </a:fld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6A94FCB-FBED-4DDA-B430-E2EBA37A7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771D54-A539-F81D-996C-51B94C5088D0}"/>
              </a:ext>
            </a:extLst>
          </p:cNvPr>
          <p:cNvGrpSpPr/>
          <p:nvPr userDrawn="1"/>
        </p:nvGrpSpPr>
        <p:grpSpPr>
          <a:xfrm>
            <a:off x="14842284" y="747969"/>
            <a:ext cx="2267469" cy="1587780"/>
            <a:chOff x="2716024" y="687382"/>
            <a:chExt cx="2267469" cy="158778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D538E12-D854-ED19-0E05-1BFDAB9E0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72468" y="950419"/>
              <a:ext cx="811025" cy="1061706"/>
            </a:xfrm>
            <a:prstGeom prst="rect">
              <a:avLst/>
            </a:prstGeom>
          </p:spPr>
        </p:pic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1822568E-ACBC-E7E7-566B-BF84107CE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2"/>
            <a:stretch/>
          </p:blipFill>
          <p:spPr>
            <a:xfrm>
              <a:off x="2716024" y="687382"/>
              <a:ext cx="1456443" cy="1587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4527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C0DB3-D1D8-8A66-FC4D-0040665E9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0877" y="3217813"/>
            <a:ext cx="4967570" cy="2566964"/>
          </a:xfrm>
        </p:spPr>
        <p:txBody>
          <a:bodyPr anchor="t"/>
          <a:lstStyle>
            <a:lvl1pPr algn="l">
              <a:lnSpc>
                <a:spcPct val="100000"/>
              </a:lnSpc>
              <a:defRPr b="1">
                <a:solidFill>
                  <a:srgbClr val="1A3B29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7613AF-2093-86ED-E8B2-5B80AA64E7D1}"/>
              </a:ext>
            </a:extLst>
          </p:cNvPr>
          <p:cNvGrpSpPr/>
          <p:nvPr userDrawn="1"/>
        </p:nvGrpSpPr>
        <p:grpSpPr>
          <a:xfrm>
            <a:off x="1771263" y="687383"/>
            <a:ext cx="2267469" cy="1587780"/>
            <a:chOff x="2716024" y="687382"/>
            <a:chExt cx="2267469" cy="158778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9E511E1-8B2E-2A1B-A569-F18CC5D0F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72468" y="950419"/>
              <a:ext cx="811025" cy="1061706"/>
            </a:xfrm>
            <a:prstGeom prst="rect">
              <a:avLst/>
            </a:prstGeom>
          </p:spPr>
        </p:pic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0777342D-C505-3D3F-1B66-5A524D32F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2"/>
            <a:stretch/>
          </p:blipFill>
          <p:spPr>
            <a:xfrm>
              <a:off x="2716024" y="687382"/>
              <a:ext cx="1456443" cy="1587780"/>
            </a:xfrm>
            <a:prstGeom prst="rect">
              <a:avLst/>
            </a:prstGeom>
          </p:spPr>
        </p:pic>
      </p:grp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048E2A5A-7712-BFCF-B142-125A205BF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0920" y="3217811"/>
            <a:ext cx="9669780" cy="6047633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000"/>
            </a:lvl3pPr>
            <a:lvl4pPr>
              <a:defRPr sz="3000"/>
            </a:lvl4pPr>
            <a:lvl5pPr>
              <a:defRPr sz="2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871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C0DB3-D1D8-8A66-FC4D-0040665E9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0877" y="3217813"/>
            <a:ext cx="4967570" cy="2566964"/>
          </a:xfrm>
        </p:spPr>
        <p:txBody>
          <a:bodyPr anchor="t"/>
          <a:lstStyle>
            <a:lvl1pPr algn="l">
              <a:lnSpc>
                <a:spcPct val="100000"/>
              </a:lnSpc>
              <a:defRPr b="1">
                <a:solidFill>
                  <a:srgbClr val="1A3B29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173B4-6845-D49B-A4F6-5B4EE23496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07409" y="3217812"/>
            <a:ext cx="4760298" cy="1358312"/>
          </a:xfrm>
        </p:spPr>
        <p:txBody>
          <a:bodyPr anchor="t">
            <a:noAutofit/>
          </a:bodyPr>
          <a:lstStyle>
            <a:lvl1pPr marL="0" indent="0">
              <a:buNone/>
              <a:defRPr sz="3600" b="1">
                <a:latin typeface="Open Sauce SemiBold" panose="020B0604020202020204" charset="0"/>
              </a:defRPr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650"/>
            </a:lvl5pPr>
          </a:lstStyle>
          <a:p>
            <a:pPr lvl="0"/>
            <a:r>
              <a:rPr lang="en-US"/>
              <a:t>Activity 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7613AF-2093-86ED-E8B2-5B80AA64E7D1}"/>
              </a:ext>
            </a:extLst>
          </p:cNvPr>
          <p:cNvGrpSpPr/>
          <p:nvPr userDrawn="1"/>
        </p:nvGrpSpPr>
        <p:grpSpPr>
          <a:xfrm>
            <a:off x="1771263" y="687383"/>
            <a:ext cx="2267469" cy="1587780"/>
            <a:chOff x="2716024" y="687382"/>
            <a:chExt cx="2267469" cy="158778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9E511E1-8B2E-2A1B-A569-F18CC5D0F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72468" y="950419"/>
              <a:ext cx="811025" cy="1061706"/>
            </a:xfrm>
            <a:prstGeom prst="rect">
              <a:avLst/>
            </a:prstGeom>
          </p:spPr>
        </p:pic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0777342D-C505-3D3F-1B66-5A524D32F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2"/>
            <a:stretch/>
          </p:blipFill>
          <p:spPr>
            <a:xfrm>
              <a:off x="2716024" y="687382"/>
              <a:ext cx="1456443" cy="1587780"/>
            </a:xfrm>
            <a:prstGeom prst="rect">
              <a:avLst/>
            </a:prstGeom>
          </p:spPr>
        </p:pic>
      </p:grpSp>
      <p:sp>
        <p:nvSpPr>
          <p:cNvPr id="20" name="AutoShape 11">
            <a:extLst>
              <a:ext uri="{FF2B5EF4-FFF2-40B4-BE49-F238E27FC236}">
                <a16:creationId xmlns:a16="http://schemas.microsoft.com/office/drawing/2014/main" id="{5D715E75-69B4-852C-03B9-2EC38B050345}"/>
              </a:ext>
            </a:extLst>
          </p:cNvPr>
          <p:cNvSpPr/>
          <p:nvPr/>
        </p:nvSpPr>
        <p:spPr>
          <a:xfrm>
            <a:off x="7307408" y="4576166"/>
            <a:ext cx="9484611" cy="0"/>
          </a:xfrm>
          <a:prstGeom prst="line">
            <a:avLst/>
          </a:prstGeom>
          <a:ln w="47625" cap="rnd">
            <a:solidFill>
              <a:srgbClr val="26604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B0F8911-C7EA-6612-E97C-F875FB96243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067707" y="3217812"/>
            <a:ext cx="4760298" cy="1358312"/>
          </a:xfrm>
        </p:spPr>
        <p:txBody>
          <a:bodyPr anchor="t">
            <a:noAutofit/>
          </a:bodyPr>
          <a:lstStyle>
            <a:lvl1pPr marL="0" indent="0">
              <a:lnSpc>
                <a:spcPts val="2660"/>
              </a:lnSpc>
              <a:buNone/>
              <a:defRPr sz="2100">
                <a:latin typeface="Open Sauce SemiBold" panose="020B0604020202020204" charset="0"/>
              </a:defRPr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650"/>
            </a:lvl5pPr>
          </a:lstStyle>
          <a:p>
            <a:pPr>
              <a:lnSpc>
                <a:spcPts val="1773"/>
              </a:lnSpc>
            </a:pPr>
            <a:r>
              <a:rPr lang="en-US" sz="2100" spc="38">
                <a:solidFill>
                  <a:srgbClr val="1A3B29"/>
                </a:solidFill>
                <a:latin typeface="Open Sauce"/>
              </a:rPr>
              <a:t>Insert information on Activity one. Insert information on Activity one.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E36C626-2011-4715-9514-3F17E235671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307409" y="4804069"/>
            <a:ext cx="4760298" cy="1358312"/>
          </a:xfrm>
        </p:spPr>
        <p:txBody>
          <a:bodyPr anchor="ctr">
            <a:noAutofit/>
          </a:bodyPr>
          <a:lstStyle>
            <a:lvl1pPr marL="0" indent="0">
              <a:buNone/>
              <a:defRPr sz="3600" b="1">
                <a:latin typeface="Open Sauce SemiBold" panose="020B0604020202020204" charset="0"/>
              </a:defRPr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650"/>
            </a:lvl5pPr>
          </a:lstStyle>
          <a:p>
            <a:pPr lvl="0"/>
            <a:r>
              <a:rPr lang="en-US"/>
              <a:t>Activity 2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87093FD-368F-07ED-2A62-A7E0D2FCF3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2067707" y="4804024"/>
            <a:ext cx="4760298" cy="1358312"/>
          </a:xfrm>
        </p:spPr>
        <p:txBody>
          <a:bodyPr anchor="ctr">
            <a:noAutofit/>
          </a:bodyPr>
          <a:lstStyle>
            <a:lvl1pPr marL="0" indent="0">
              <a:lnSpc>
                <a:spcPts val="2660"/>
              </a:lnSpc>
              <a:buNone/>
              <a:defRPr sz="2100">
                <a:latin typeface="Open Sauce SemiBold" panose="020B0604020202020204" charset="0"/>
              </a:defRPr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650"/>
            </a:lvl5pPr>
          </a:lstStyle>
          <a:p>
            <a:pPr>
              <a:lnSpc>
                <a:spcPts val="1773"/>
              </a:lnSpc>
            </a:pPr>
            <a:r>
              <a:rPr lang="en-US" sz="2100" spc="38">
                <a:solidFill>
                  <a:srgbClr val="1A3B29"/>
                </a:solidFill>
                <a:latin typeface="Open Sauce"/>
              </a:rPr>
              <a:t>Insert information on Activity one. Insert information on Activity one.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0CA441-8C64-0ADF-5E54-AE6A7DC2D72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289414" y="6390280"/>
            <a:ext cx="4760298" cy="1358312"/>
          </a:xfrm>
        </p:spPr>
        <p:txBody>
          <a:bodyPr anchor="b" anchorCtr="0">
            <a:noAutofit/>
          </a:bodyPr>
          <a:lstStyle>
            <a:lvl1pPr marL="0" indent="0">
              <a:buNone/>
              <a:defRPr sz="3600" b="1">
                <a:latin typeface="Open Sauce SemiBold" panose="020B0604020202020204" charset="0"/>
              </a:defRPr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650"/>
            </a:lvl5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Activity 3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7E4279F-2C21-4D91-82FE-C8CE47FF1146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2067707" y="6390190"/>
            <a:ext cx="4760298" cy="1358312"/>
          </a:xfrm>
        </p:spPr>
        <p:txBody>
          <a:bodyPr anchor="b">
            <a:noAutofit/>
          </a:bodyPr>
          <a:lstStyle>
            <a:lvl1pPr marL="0" indent="0">
              <a:lnSpc>
                <a:spcPts val="2660"/>
              </a:lnSpc>
              <a:buNone/>
              <a:defRPr sz="2100">
                <a:latin typeface="Open Sauce SemiBold" panose="020B0604020202020204" charset="0"/>
              </a:defRPr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650"/>
            </a:lvl5pPr>
          </a:lstStyle>
          <a:p>
            <a:pPr>
              <a:lnSpc>
                <a:spcPts val="1773"/>
              </a:lnSpc>
            </a:pPr>
            <a:r>
              <a:rPr lang="en-US" sz="2100" spc="38">
                <a:solidFill>
                  <a:srgbClr val="1A3B29"/>
                </a:solidFill>
                <a:latin typeface="Open Sauce"/>
              </a:rPr>
              <a:t>Insert information on Activity one. Insert information on Activity one.</a:t>
            </a:r>
          </a:p>
        </p:txBody>
      </p:sp>
      <p:sp>
        <p:nvSpPr>
          <p:cNvPr id="46" name="AutoShape 11">
            <a:extLst>
              <a:ext uri="{FF2B5EF4-FFF2-40B4-BE49-F238E27FC236}">
                <a16:creationId xmlns:a16="http://schemas.microsoft.com/office/drawing/2014/main" id="{14769911-7D96-2906-C5BB-BB3D373E8A28}"/>
              </a:ext>
            </a:extLst>
          </p:cNvPr>
          <p:cNvSpPr/>
          <p:nvPr/>
        </p:nvSpPr>
        <p:spPr>
          <a:xfrm>
            <a:off x="7307408" y="4576167"/>
            <a:ext cx="9484611" cy="0"/>
          </a:xfrm>
          <a:prstGeom prst="line">
            <a:avLst/>
          </a:prstGeom>
          <a:ln w="47625" cap="rnd">
            <a:solidFill>
              <a:srgbClr val="26604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" name="AutoShape 12">
            <a:extLst>
              <a:ext uri="{FF2B5EF4-FFF2-40B4-BE49-F238E27FC236}">
                <a16:creationId xmlns:a16="http://schemas.microsoft.com/office/drawing/2014/main" id="{1AB1DD8D-9193-83F1-E6EA-6CB9155E76FD}"/>
              </a:ext>
            </a:extLst>
          </p:cNvPr>
          <p:cNvSpPr/>
          <p:nvPr userDrawn="1"/>
        </p:nvSpPr>
        <p:spPr>
          <a:xfrm>
            <a:off x="7307407" y="6390642"/>
            <a:ext cx="9484613" cy="0"/>
          </a:xfrm>
          <a:prstGeom prst="line">
            <a:avLst/>
          </a:prstGeom>
          <a:ln w="47625" cap="rnd">
            <a:solidFill>
              <a:srgbClr val="266041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7769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E6B6A577-1167-5A4D-1652-F64D98888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773663" y="5143500"/>
            <a:ext cx="6010275" cy="2393157"/>
          </a:xfrm>
        </p:spPr>
        <p:txBody>
          <a:bodyPr>
            <a:noAutofit/>
          </a:bodyPr>
          <a:lstStyle>
            <a:lvl1pPr>
              <a:defRPr sz="21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6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E69F66BF-BD7E-21AB-9612-2D1727462C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1574" y="1"/>
            <a:ext cx="9676427" cy="10284620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CFABF3F-C448-CA81-DBDF-4222585DBD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7952" y="3343172"/>
            <a:ext cx="6010316" cy="1034519"/>
          </a:xfrm>
        </p:spPr>
        <p:txBody>
          <a:bodyPr anchor="t"/>
          <a:lstStyle>
            <a:lvl1pPr algn="l">
              <a:lnSpc>
                <a:spcPct val="100000"/>
              </a:lnSpc>
              <a:defRPr sz="6405" b="1">
                <a:solidFill>
                  <a:srgbClr val="1A3B29"/>
                </a:solidFill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 sz="5400">
                <a:latin typeface="Open Sauce" panose="020B0604020202020204" charset="0"/>
              </a:rPr>
              <a:t> </a:t>
            </a:r>
            <a:br>
              <a:rPr lang="en-US"/>
            </a:br>
            <a:br>
              <a:rPr lang="en-US" sz="1905"/>
            </a:br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39001E4-EA15-7678-774B-555F4F6C0631}"/>
              </a:ext>
            </a:extLst>
          </p:cNvPr>
          <p:cNvGrpSpPr/>
          <p:nvPr userDrawn="1"/>
        </p:nvGrpSpPr>
        <p:grpSpPr>
          <a:xfrm>
            <a:off x="1771263" y="687383"/>
            <a:ext cx="2267469" cy="1587780"/>
            <a:chOff x="2716024" y="687382"/>
            <a:chExt cx="2267469" cy="1587780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8B91CA19-4F8C-9265-0E67-21FB2F69B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72468" y="950419"/>
              <a:ext cx="811025" cy="1061706"/>
            </a:xfrm>
            <a:prstGeom prst="rect">
              <a:avLst/>
            </a:prstGeom>
          </p:spPr>
        </p:pic>
        <p:pic>
          <p:nvPicPr>
            <p:cNvPr id="32" name="Picture 31" descr="Logo, company name&#10;&#10;Description automatically generated">
              <a:extLst>
                <a:ext uri="{FF2B5EF4-FFF2-40B4-BE49-F238E27FC236}">
                  <a16:creationId xmlns:a16="http://schemas.microsoft.com/office/drawing/2014/main" id="{B753865D-CC77-1576-F8E2-72445131A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2"/>
            <a:stretch/>
          </p:blipFill>
          <p:spPr>
            <a:xfrm>
              <a:off x="2716024" y="687382"/>
              <a:ext cx="1456443" cy="1587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6176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E69F66BF-BD7E-21AB-9612-2D1727462C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9676427" cy="10284620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BE057BD0-2849-99DA-A301-1DC17EEFFD3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423849" y="5143500"/>
            <a:ext cx="6010275" cy="2393157"/>
          </a:xfrm>
        </p:spPr>
        <p:txBody>
          <a:bodyPr>
            <a:noAutofit/>
          </a:bodyPr>
          <a:lstStyle>
            <a:lvl1pPr>
              <a:defRPr sz="21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6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81AC1E2-96A2-5296-AD67-CD4A1B5B9550}"/>
              </a:ext>
            </a:extLst>
          </p:cNvPr>
          <p:cNvSpPr txBox="1">
            <a:spLocks/>
          </p:cNvSpPr>
          <p:nvPr userDrawn="1"/>
        </p:nvSpPr>
        <p:spPr>
          <a:xfrm>
            <a:off x="11458138" y="3343172"/>
            <a:ext cx="6010316" cy="1034519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270" b="1" kern="1200">
                <a:solidFill>
                  <a:srgbClr val="1A3B29"/>
                </a:solidFill>
                <a:latin typeface="Open Sauce SemiBold" panose="020B0604020202020204" charset="0"/>
                <a:ea typeface="+mj-ea"/>
                <a:cs typeface="+mj-cs"/>
              </a:defRPr>
            </a:lvl1pPr>
          </a:lstStyle>
          <a:p>
            <a:r>
              <a:rPr lang="en-US" sz="6405"/>
              <a:t>Title</a:t>
            </a:r>
            <a:br>
              <a:rPr lang="en-US" sz="6405"/>
            </a:br>
            <a:r>
              <a:rPr lang="en-US" sz="6405">
                <a:latin typeface="Open Sauce" panose="020B0604020202020204" charset="0"/>
              </a:rPr>
              <a:t> </a:t>
            </a:r>
            <a:br>
              <a:rPr lang="en-US" sz="6405"/>
            </a:br>
            <a:br>
              <a:rPr lang="en-US" sz="6405"/>
            </a:br>
            <a:endParaRPr lang="en-GB" sz="6405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7A8A2A-F56F-1A19-75AA-63BB9317E019}"/>
              </a:ext>
            </a:extLst>
          </p:cNvPr>
          <p:cNvGrpSpPr/>
          <p:nvPr userDrawn="1"/>
        </p:nvGrpSpPr>
        <p:grpSpPr>
          <a:xfrm>
            <a:off x="11421449" y="687383"/>
            <a:ext cx="2267469" cy="1587780"/>
            <a:chOff x="2716024" y="687382"/>
            <a:chExt cx="2267469" cy="158778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5B0EAA51-31C6-F20F-D4FF-F015C0653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72468" y="950419"/>
              <a:ext cx="811025" cy="1061706"/>
            </a:xfrm>
            <a:prstGeom prst="rect">
              <a:avLst/>
            </a:prstGeom>
          </p:spPr>
        </p:pic>
        <p:pic>
          <p:nvPicPr>
            <p:cNvPr id="33" name="Picture 32" descr="Logo, company name&#10;&#10;Description automatically generated">
              <a:extLst>
                <a:ext uri="{FF2B5EF4-FFF2-40B4-BE49-F238E27FC236}">
                  <a16:creationId xmlns:a16="http://schemas.microsoft.com/office/drawing/2014/main" id="{9927265C-212D-C4FF-CCA9-9A3BB7203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2"/>
            <a:stretch/>
          </p:blipFill>
          <p:spPr>
            <a:xfrm>
              <a:off x="2716024" y="687382"/>
              <a:ext cx="1456443" cy="1587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9706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88AEC8E8-AFBD-93EB-53E2-8E9F41FAD4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05947" y="745031"/>
            <a:ext cx="7753347" cy="4036518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756F3EA-231B-856D-EB19-5CADFA641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8699" y="745031"/>
            <a:ext cx="7753349" cy="8796939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084D5953-7A55-48B0-27F7-78CD44C22F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05947" y="5505452"/>
            <a:ext cx="7753347" cy="403651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405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rgbClr val="009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7F99EFD-35C9-E2CE-10EE-048BBE7538C0}"/>
              </a:ext>
            </a:extLst>
          </p:cNvPr>
          <p:cNvGrpSpPr/>
          <p:nvPr userDrawn="1"/>
        </p:nvGrpSpPr>
        <p:grpSpPr>
          <a:xfrm>
            <a:off x="1578826" y="1500815"/>
            <a:ext cx="2752592" cy="1828800"/>
            <a:chOff x="13570050" y="1077480"/>
            <a:chExt cx="2752592" cy="1828800"/>
          </a:xfrm>
          <a:solidFill>
            <a:srgbClr val="009EE3"/>
          </a:solidFill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1DA9D59-20A0-B629-EE97-3B9E8D112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398850" y="1387216"/>
              <a:ext cx="923792" cy="120932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3B5278-5DE7-937E-9851-E79A76B6B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570050" y="1077480"/>
              <a:ext cx="1828800" cy="1828800"/>
            </a:xfrm>
            <a:prstGeom prst="rect">
              <a:avLst/>
            </a:prstGeom>
            <a:grpFill/>
          </p:spPr>
        </p:pic>
      </p:grpSp>
      <p:grpSp>
        <p:nvGrpSpPr>
          <p:cNvPr id="8" name="Group 2">
            <a:extLst>
              <a:ext uri="{FF2B5EF4-FFF2-40B4-BE49-F238E27FC236}">
                <a16:creationId xmlns:a16="http://schemas.microsoft.com/office/drawing/2014/main" id="{988B0533-A0B3-7B7B-663F-58AF6A722033}"/>
              </a:ext>
            </a:extLst>
          </p:cNvPr>
          <p:cNvGrpSpPr/>
          <p:nvPr userDrawn="1"/>
        </p:nvGrpSpPr>
        <p:grpSpPr>
          <a:xfrm>
            <a:off x="1660994" y="6957386"/>
            <a:ext cx="5331251" cy="1540953"/>
            <a:chOff x="0" y="-9525"/>
            <a:chExt cx="7108335" cy="2054603"/>
          </a:xfrm>
          <a:solidFill>
            <a:srgbClr val="009EE3"/>
          </a:solidFill>
        </p:grpSpPr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CD874365-6F21-716A-6804-DEE73D080E45}"/>
                </a:ext>
              </a:extLst>
            </p:cNvPr>
            <p:cNvSpPr txBox="1"/>
            <p:nvPr/>
          </p:nvSpPr>
          <p:spPr>
            <a:xfrm>
              <a:off x="0" y="-9525"/>
              <a:ext cx="7108335" cy="114561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</a:pPr>
              <a:r>
                <a:rPr lang="en-US" sz="5601" b="1">
                  <a:solidFill>
                    <a:srgbClr val="FFFFFF"/>
                  </a:solidFill>
                  <a:latin typeface="Open Sauce SemiBold Bold"/>
                </a:rPr>
                <a:t>Contact Us</a:t>
              </a:r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29E53C24-A10A-12D1-CB23-01394E8105E3}"/>
                </a:ext>
              </a:extLst>
            </p:cNvPr>
            <p:cNvSpPr txBox="1"/>
            <p:nvPr/>
          </p:nvSpPr>
          <p:spPr>
            <a:xfrm>
              <a:off x="0" y="1514677"/>
              <a:ext cx="7108335" cy="530401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spc="48">
                  <a:solidFill>
                    <a:srgbClr val="FFFFFF"/>
                  </a:solidFill>
                  <a:latin typeface="Open Sauce"/>
                </a:rPr>
                <a:t>For any questions or clarifications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E712F1-479B-736E-379D-27868FE1AC80}"/>
              </a:ext>
            </a:extLst>
          </p:cNvPr>
          <p:cNvGrpSpPr/>
          <p:nvPr userDrawn="1"/>
        </p:nvGrpSpPr>
        <p:grpSpPr>
          <a:xfrm>
            <a:off x="12189824" y="1865002"/>
            <a:ext cx="5412377" cy="5818040"/>
            <a:chOff x="12189823" y="1865000"/>
            <a:chExt cx="5412377" cy="5818041"/>
          </a:xfrm>
          <a:solidFill>
            <a:srgbClr val="009EE3"/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F5447FF-548E-46A4-D386-0805F85F26C8}"/>
                </a:ext>
              </a:extLst>
            </p:cNvPr>
            <p:cNvGrpSpPr/>
            <p:nvPr/>
          </p:nvGrpSpPr>
          <p:grpSpPr>
            <a:xfrm>
              <a:off x="12192000" y="6640125"/>
              <a:ext cx="4638910" cy="1042916"/>
              <a:chOff x="12192000" y="6640125"/>
              <a:chExt cx="4638910" cy="1042916"/>
            </a:xfrm>
            <a:grpFill/>
          </p:grpSpPr>
          <p:sp>
            <p:nvSpPr>
              <p:cNvPr id="25" name="TextBox 9">
                <a:extLst>
                  <a:ext uri="{FF2B5EF4-FFF2-40B4-BE49-F238E27FC236}">
                    <a16:creationId xmlns:a16="http://schemas.microsoft.com/office/drawing/2014/main" id="{C127AC24-3107-EDBE-D393-EA80CCD3F825}"/>
                  </a:ext>
                </a:extLst>
              </p:cNvPr>
              <p:cNvSpPr txBox="1"/>
              <p:nvPr/>
            </p:nvSpPr>
            <p:spPr>
              <a:xfrm>
                <a:off x="12192000" y="7272672"/>
                <a:ext cx="4075850" cy="41036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499"/>
                  </a:lnSpc>
                </a:pPr>
                <a:r>
                  <a:rPr lang="en-US" sz="2499" b="1" spc="24">
                    <a:solidFill>
                      <a:srgbClr val="FFFFFF"/>
                    </a:solidFill>
                    <a:latin typeface="Open Sauce SemiBold Bold"/>
                  </a:rPr>
                  <a:t>Email Address</a:t>
                </a:r>
              </a:p>
            </p:txBody>
          </p:sp>
          <p:sp>
            <p:nvSpPr>
              <p:cNvPr id="26" name="AutoShape 12">
                <a:extLst>
                  <a:ext uri="{FF2B5EF4-FFF2-40B4-BE49-F238E27FC236}">
                    <a16:creationId xmlns:a16="http://schemas.microsoft.com/office/drawing/2014/main" id="{572B71DF-F675-BA5C-ED10-8A4B9C9DC711}"/>
                  </a:ext>
                </a:extLst>
              </p:cNvPr>
              <p:cNvSpPr/>
              <p:nvPr/>
            </p:nvSpPr>
            <p:spPr>
              <a:xfrm>
                <a:off x="12192000" y="6640125"/>
                <a:ext cx="4638910" cy="0"/>
              </a:xfrm>
              <a:prstGeom prst="line">
                <a:avLst/>
              </a:prstGeom>
              <a:grpFill/>
              <a:ln w="63500" cap="rnd">
                <a:solidFill>
                  <a:srgbClr val="E8E4DA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AC8AFD2-ED92-5623-03C8-B624A59675D6}"/>
                </a:ext>
              </a:extLst>
            </p:cNvPr>
            <p:cNvGrpSpPr/>
            <p:nvPr/>
          </p:nvGrpSpPr>
          <p:grpSpPr>
            <a:xfrm>
              <a:off x="12192000" y="4837567"/>
              <a:ext cx="5410200" cy="1473229"/>
              <a:chOff x="12192000" y="6640125"/>
              <a:chExt cx="5410200" cy="1473229"/>
            </a:xfrm>
            <a:grpFill/>
          </p:grpSpPr>
          <p:sp>
            <p:nvSpPr>
              <p:cNvPr id="21" name="TextBox 8">
                <a:extLst>
                  <a:ext uri="{FF2B5EF4-FFF2-40B4-BE49-F238E27FC236}">
                    <a16:creationId xmlns:a16="http://schemas.microsoft.com/office/drawing/2014/main" id="{2AD86DC8-DBEB-B626-D161-64D74470E283}"/>
                  </a:ext>
                </a:extLst>
              </p:cNvPr>
              <p:cNvSpPr txBox="1"/>
              <p:nvPr/>
            </p:nvSpPr>
            <p:spPr>
              <a:xfrm>
                <a:off x="12192000" y="7772555"/>
                <a:ext cx="5410200" cy="3407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2940"/>
                  </a:lnSpc>
                </a:pPr>
                <a:r>
                  <a:rPr lang="en-US" sz="2100" spc="42">
                    <a:solidFill>
                      <a:srgbClr val="FFFFFF"/>
                    </a:solidFill>
                    <a:latin typeface="Open Sauce"/>
                  </a:rPr>
                  <a:t>GEF Chemicals and Waste</a:t>
                </a:r>
              </a:p>
            </p:txBody>
          </p:sp>
          <p:sp>
            <p:nvSpPr>
              <p:cNvPr id="22" name="TextBox 9">
                <a:extLst>
                  <a:ext uri="{FF2B5EF4-FFF2-40B4-BE49-F238E27FC236}">
                    <a16:creationId xmlns:a16="http://schemas.microsoft.com/office/drawing/2014/main" id="{658C0A4E-4666-6BC1-7B63-29B23F3AB844}"/>
                  </a:ext>
                </a:extLst>
              </p:cNvPr>
              <p:cNvSpPr txBox="1"/>
              <p:nvPr/>
            </p:nvSpPr>
            <p:spPr>
              <a:xfrm>
                <a:off x="12192000" y="7272672"/>
                <a:ext cx="4075850" cy="41036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499"/>
                  </a:lnSpc>
                </a:pPr>
                <a:r>
                  <a:rPr lang="en-US" sz="2499" b="1" spc="24">
                    <a:solidFill>
                      <a:srgbClr val="FFFFFF"/>
                    </a:solidFill>
                    <a:latin typeface="Open Sauce SemiBold Bold"/>
                  </a:rPr>
                  <a:t>Unit</a:t>
                </a:r>
              </a:p>
            </p:txBody>
          </p:sp>
          <p:sp>
            <p:nvSpPr>
              <p:cNvPr id="23" name="AutoShape 12">
                <a:extLst>
                  <a:ext uri="{FF2B5EF4-FFF2-40B4-BE49-F238E27FC236}">
                    <a16:creationId xmlns:a16="http://schemas.microsoft.com/office/drawing/2014/main" id="{87BE1367-F405-C8A5-1317-49507F3B3AB7}"/>
                  </a:ext>
                </a:extLst>
              </p:cNvPr>
              <p:cNvSpPr/>
              <p:nvPr/>
            </p:nvSpPr>
            <p:spPr>
              <a:xfrm>
                <a:off x="12192000" y="6640125"/>
                <a:ext cx="4638910" cy="0"/>
              </a:xfrm>
              <a:prstGeom prst="line">
                <a:avLst/>
              </a:prstGeom>
              <a:grpFill/>
              <a:ln w="63500" cap="rnd">
                <a:solidFill>
                  <a:srgbClr val="E8E4DA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CB1134-31C7-B1D7-1D6A-473FE889E1FD}"/>
                </a:ext>
              </a:extLst>
            </p:cNvPr>
            <p:cNvGrpSpPr/>
            <p:nvPr/>
          </p:nvGrpSpPr>
          <p:grpSpPr>
            <a:xfrm>
              <a:off x="12189823" y="3035010"/>
              <a:ext cx="4638910" cy="1042916"/>
              <a:chOff x="12192000" y="6640125"/>
              <a:chExt cx="4638910" cy="1042916"/>
            </a:xfrm>
            <a:grpFill/>
          </p:grpSpPr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2F1E89EB-AAA3-1BA9-94D8-7571D3A9D249}"/>
                  </a:ext>
                </a:extLst>
              </p:cNvPr>
              <p:cNvSpPr txBox="1"/>
              <p:nvPr/>
            </p:nvSpPr>
            <p:spPr>
              <a:xfrm>
                <a:off x="12192000" y="7272672"/>
                <a:ext cx="4075850" cy="410369"/>
              </a:xfrm>
              <a:prstGeom prst="rect">
                <a:avLst/>
              </a:prstGeom>
              <a:grpFill/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499"/>
                  </a:lnSpc>
                </a:pPr>
                <a:r>
                  <a:rPr lang="en-US" sz="2499" b="1" spc="24">
                    <a:solidFill>
                      <a:srgbClr val="FFFFFF"/>
                    </a:solidFill>
                    <a:latin typeface="Open Sauce SemiBold Bold"/>
                  </a:rPr>
                  <a:t>Title</a:t>
                </a:r>
              </a:p>
            </p:txBody>
          </p:sp>
          <p:sp>
            <p:nvSpPr>
              <p:cNvPr id="20" name="AutoShape 12">
                <a:extLst>
                  <a:ext uri="{FF2B5EF4-FFF2-40B4-BE49-F238E27FC236}">
                    <a16:creationId xmlns:a16="http://schemas.microsoft.com/office/drawing/2014/main" id="{D61E2D6A-F9CF-9364-3943-276B041AC096}"/>
                  </a:ext>
                </a:extLst>
              </p:cNvPr>
              <p:cNvSpPr/>
              <p:nvPr/>
            </p:nvSpPr>
            <p:spPr>
              <a:xfrm>
                <a:off x="12192000" y="6640125"/>
                <a:ext cx="4638910" cy="0"/>
              </a:xfrm>
              <a:prstGeom prst="line">
                <a:avLst/>
              </a:prstGeom>
              <a:grpFill/>
              <a:ln w="63500" cap="rnd">
                <a:solidFill>
                  <a:srgbClr val="E8E4DA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EF46348C-4B79-B05D-01D4-957F2C2011F3}"/>
                </a:ext>
              </a:extLst>
            </p:cNvPr>
            <p:cNvSpPr txBox="1"/>
            <p:nvPr/>
          </p:nvSpPr>
          <p:spPr>
            <a:xfrm>
              <a:off x="12189823" y="1865000"/>
              <a:ext cx="4075850" cy="41036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 b="1" spc="24">
                  <a:solidFill>
                    <a:srgbClr val="FFFFFF"/>
                  </a:solidFill>
                  <a:latin typeface="Open Sauce SemiBold Bold"/>
                </a:rPr>
                <a:t>Name</a:t>
              </a:r>
            </a:p>
          </p:txBody>
        </p:sp>
      </p:grp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AFE9B4BA-ED5A-D28B-4662-BE9613F0255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189824" y="2481415"/>
            <a:ext cx="4674204" cy="26479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Open Sauce" panose="020B0604020202020204" charset="0"/>
              </a:defRPr>
            </a:lvl1pPr>
          </a:lstStyle>
          <a:p>
            <a:pPr lvl="0"/>
            <a:r>
              <a:rPr lang="en-US"/>
              <a:t>Insert Name</a:t>
            </a:r>
            <a:endParaRPr lang="en-GB"/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1A38629E-30BF-7057-A50E-0D1FE862B3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189824" y="4280267"/>
            <a:ext cx="4674204" cy="26479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Open Sauce" panose="020B0604020202020204" charset="0"/>
              </a:defRPr>
            </a:lvl1pPr>
          </a:lstStyle>
          <a:p>
            <a:pPr lvl="0"/>
            <a:r>
              <a:rPr lang="en-US"/>
              <a:t>Insert Title</a:t>
            </a:r>
            <a:endParaRPr lang="en-GB"/>
          </a:p>
        </p:txBody>
      </p:sp>
      <p:sp>
        <p:nvSpPr>
          <p:cNvPr id="31" name="Content Placeholder 27">
            <a:extLst>
              <a:ext uri="{FF2B5EF4-FFF2-40B4-BE49-F238E27FC236}">
                <a16:creationId xmlns:a16="http://schemas.microsoft.com/office/drawing/2014/main" id="{6B00B74F-10F4-F69C-A1F3-4376A02DFCA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189824" y="7881416"/>
            <a:ext cx="4674204" cy="26479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Open Sauce" panose="020B0604020202020204" charset="0"/>
              </a:defRPr>
            </a:lvl1pPr>
          </a:lstStyle>
          <a:p>
            <a:pPr lvl="0"/>
            <a:r>
              <a:rPr lang="en-US"/>
              <a:t>Insert e-mail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396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D887E-4992-AC24-DE19-BCFCDCC5C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B82B6-1BB4-B0EB-66D2-1A5306512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4D37A-858A-85DD-0AE7-F18584DCB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FA0F-FE29-4689-9DBC-5B8A6C675C25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DD089-57FF-186E-0EEB-DCEA939CA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3AD57-CEAD-148D-F8E5-13A60963D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F5F2-0D92-445E-BFF7-BAF651889F9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986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B05AA6-7A65-653F-CC0D-506B48874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21429-2786-BA50-6F66-F8A551AF3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72991-9A2B-19B6-2A13-02EAAB04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5679C-DF50-4708-9F82-0E4E4D93A2A5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E2340-0079-6FBC-56E7-DC622E1E2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AFCE0-2C16-59C9-BE3D-4B4F6E061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896A3-0518-47EF-9F37-B8288575B6D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00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2" r:id="rId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655" b="1" kern="1200">
          <a:solidFill>
            <a:schemeClr val="tx1"/>
          </a:solidFill>
          <a:latin typeface="Open Sauce SemiBold" panose="020B0604020202020204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345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12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6.jpe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6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793478" y="3646398"/>
            <a:ext cx="15044094" cy="875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3"/>
              </a:lnSpc>
            </a:pPr>
            <a:r>
              <a:rPr lang="en-US" sz="3600" i="1" dirty="0">
                <a:solidFill>
                  <a:srgbClr val="FFFFFF"/>
                </a:solidFill>
                <a:latin typeface="Open Sauce SemiBold Bold"/>
              </a:rPr>
              <a:t>GEFID 11047: 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BD282C9B-5F67-42BD-AFD7-4A8DE4AB461C}"/>
              </a:ext>
            </a:extLst>
          </p:cNvPr>
          <p:cNvSpPr txBox="1"/>
          <p:nvPr/>
        </p:nvSpPr>
        <p:spPr>
          <a:xfrm>
            <a:off x="1273214" y="8684973"/>
            <a:ext cx="6499185" cy="258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 spc="32" dirty="0" err="1">
                <a:solidFill>
                  <a:srgbClr val="FFFFFF"/>
                </a:solidFill>
                <a:latin typeface="Open Sauce"/>
              </a:rPr>
              <a:t>Octubre</a:t>
            </a:r>
            <a:r>
              <a:rPr lang="en-US" sz="1600" spc="32" dirty="0">
                <a:solidFill>
                  <a:srgbClr val="FFFFFF"/>
                </a:solidFill>
                <a:latin typeface="Open Sauce"/>
              </a:rPr>
              <a:t> 31</a:t>
            </a:r>
            <a:r>
              <a:rPr lang="en-US" sz="1600" spc="32" baseline="30000" dirty="0">
                <a:solidFill>
                  <a:srgbClr val="FFFFFF"/>
                </a:solidFill>
                <a:latin typeface="Open Sauce"/>
              </a:rPr>
              <a:t>st</a:t>
            </a:r>
            <a:r>
              <a:rPr lang="en-US" sz="1600" spc="32" dirty="0">
                <a:solidFill>
                  <a:srgbClr val="FFFFFF"/>
                </a:solidFill>
                <a:latin typeface="Open Sauce"/>
              </a:rPr>
              <a:t>, 2024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3142189A-651C-3C70-442A-4F034A5625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B4571E-A40E-A695-EF86-63DEB181C78E}"/>
              </a:ext>
            </a:extLst>
          </p:cNvPr>
          <p:cNvGrpSpPr/>
          <p:nvPr/>
        </p:nvGrpSpPr>
        <p:grpSpPr>
          <a:xfrm>
            <a:off x="14084980" y="629558"/>
            <a:ext cx="2752592" cy="1828800"/>
            <a:chOff x="13570050" y="1077480"/>
            <a:chExt cx="2752592" cy="1828800"/>
          </a:xfrm>
        </p:grpSpPr>
        <p:pic>
          <p:nvPicPr>
            <p:cNvPr id="12" name="Graphic 2">
              <a:extLst>
                <a:ext uri="{FF2B5EF4-FFF2-40B4-BE49-F238E27FC236}">
                  <a16:creationId xmlns:a16="http://schemas.microsoft.com/office/drawing/2014/main" id="{19C985A8-9D70-03A3-68C1-4D54B332C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398850" y="1387216"/>
              <a:ext cx="923792" cy="120932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621D1F-8DD9-2390-141F-8040BEA1F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570050" y="107748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399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6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5324DF-B8AC-9BBF-6734-0C7823737D73}"/>
              </a:ext>
            </a:extLst>
          </p:cNvPr>
          <p:cNvGrpSpPr/>
          <p:nvPr/>
        </p:nvGrpSpPr>
        <p:grpSpPr>
          <a:xfrm>
            <a:off x="7132637" y="4229100"/>
            <a:ext cx="2752592" cy="1828800"/>
            <a:chOff x="13570050" y="1077480"/>
            <a:chExt cx="2752592" cy="1828800"/>
          </a:xfrm>
        </p:grpSpPr>
        <p:pic>
          <p:nvPicPr>
            <p:cNvPr id="5" name="Graphic 2">
              <a:extLst>
                <a:ext uri="{FF2B5EF4-FFF2-40B4-BE49-F238E27FC236}">
                  <a16:creationId xmlns:a16="http://schemas.microsoft.com/office/drawing/2014/main" id="{37FC999A-50DF-5D00-CAA0-652338450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398850" y="1387216"/>
              <a:ext cx="923792" cy="12093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46D0A5-F9E2-2808-1FA7-E597A1476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3570050" y="107748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3520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05931" y="1064077"/>
            <a:ext cx="1643594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1A3B29"/>
                </a:solidFill>
                <a:latin typeface="Open Sauce SemiBold Bold"/>
              </a:rPr>
              <a:t>GEFID 11047 “</a:t>
            </a:r>
            <a:r>
              <a:rPr lang="es-MX" sz="3200" dirty="0">
                <a:solidFill>
                  <a:srgbClr val="1A3B29"/>
                </a:solidFill>
                <a:latin typeface="Open Sauce SemiBold Bold"/>
              </a:rPr>
              <a:t>Acelerar el cumplimiento del Convenio de Minamata mediante un mejor conocimiento y control del comercio de mercurio en América Latina</a:t>
            </a:r>
            <a:r>
              <a:rPr lang="en-US" sz="3200" dirty="0">
                <a:solidFill>
                  <a:srgbClr val="1A3B29"/>
                </a:solidFill>
                <a:latin typeface="Open Sauce SemiBold Bold"/>
              </a:rPr>
              <a:t>”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73662" y="2611079"/>
            <a:ext cx="6379737" cy="1828760"/>
            <a:chOff x="0" y="-66675"/>
            <a:chExt cx="8506317" cy="2438346"/>
          </a:xfrm>
        </p:grpSpPr>
        <p:sp>
          <p:nvSpPr>
            <p:cNvPr id="4" name="TextBox 4"/>
            <p:cNvSpPr txBox="1"/>
            <p:nvPr/>
          </p:nvSpPr>
          <p:spPr>
            <a:xfrm>
              <a:off x="0" y="-66675"/>
              <a:ext cx="8506317" cy="7989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 dirty="0" err="1">
                  <a:solidFill>
                    <a:srgbClr val="1A3B29"/>
                  </a:solidFill>
                  <a:latin typeface="Open Sauce SemiBold"/>
                </a:rPr>
                <a:t>Países</a:t>
              </a:r>
              <a:endParaRPr lang="en-US" sz="3600" dirty="0">
                <a:solidFill>
                  <a:srgbClr val="1A3B29"/>
                </a:solidFill>
                <a:latin typeface="Open Sauce Semi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489036"/>
              <a:ext cx="5228023" cy="882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0"/>
                </a:lnSpc>
              </a:pPr>
              <a:r>
                <a:rPr lang="en-US" sz="1900" spc="38" dirty="0">
                  <a:solidFill>
                    <a:srgbClr val="1A3B29"/>
                  </a:solidFill>
                  <a:latin typeface="Open Sauce"/>
                </a:rPr>
                <a:t>Bolivia, Colombia, Ecuador, Honduras, México, Perú</a:t>
              </a:r>
              <a:endParaRPr lang="en-US" sz="1900" u="none" spc="38" dirty="0">
                <a:solidFill>
                  <a:srgbClr val="1A3B29"/>
                </a:solidFill>
                <a:latin typeface="Open Sauce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1055725"/>
              <a:ext cx="5228023" cy="0"/>
            </a:xfrm>
            <a:prstGeom prst="line">
              <a:avLst/>
            </a:prstGeom>
            <a:ln w="63500" cap="rnd">
              <a:solidFill>
                <a:srgbClr val="26604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73662" y="5020289"/>
            <a:ext cx="7149098" cy="1828761"/>
            <a:chOff x="0" y="-66675"/>
            <a:chExt cx="9532131" cy="2438347"/>
          </a:xfrm>
        </p:grpSpPr>
        <p:sp>
          <p:nvSpPr>
            <p:cNvPr id="8" name="TextBox 8"/>
            <p:cNvSpPr txBox="1"/>
            <p:nvPr/>
          </p:nvSpPr>
          <p:spPr>
            <a:xfrm>
              <a:off x="0" y="-66675"/>
              <a:ext cx="9532131" cy="782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 dirty="0" err="1">
                  <a:solidFill>
                    <a:srgbClr val="1A3B29"/>
                  </a:solidFill>
                  <a:latin typeface="Open Sauce SemiBold"/>
                </a:rPr>
                <a:t>Financiamiento</a:t>
              </a:r>
              <a:endParaRPr lang="en-US" sz="3600" dirty="0">
                <a:solidFill>
                  <a:srgbClr val="1A3B29"/>
                </a:solidFill>
                <a:latin typeface="Open Sauce Semi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89038"/>
              <a:ext cx="6982318" cy="8826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60"/>
                </a:lnSpc>
              </a:pPr>
              <a:r>
                <a:rPr lang="en-US" sz="1900" u="sng" spc="38" dirty="0">
                  <a:solidFill>
                    <a:srgbClr val="1A3B29"/>
                  </a:solidFill>
                  <a:latin typeface="Open Sauce"/>
                </a:rPr>
                <a:t>GEF</a:t>
              </a:r>
              <a:r>
                <a:rPr lang="en-US" sz="1900" spc="38" dirty="0">
                  <a:solidFill>
                    <a:srgbClr val="1A3B29"/>
                  </a:solidFill>
                  <a:latin typeface="Open Sauce"/>
                </a:rPr>
                <a:t>: USD 3,000,000</a:t>
              </a:r>
            </a:p>
            <a:p>
              <a:pPr>
                <a:lnSpc>
                  <a:spcPts val="2660"/>
                </a:lnSpc>
              </a:pPr>
              <a:r>
                <a:rPr lang="en-US" sz="1900" u="sng" spc="38" dirty="0">
                  <a:solidFill>
                    <a:srgbClr val="1A3B29"/>
                  </a:solidFill>
                  <a:latin typeface="Open Sauce"/>
                </a:rPr>
                <a:t>Co-</a:t>
              </a:r>
              <a:r>
                <a:rPr lang="en-US" sz="1900" u="sng" spc="38" dirty="0" err="1">
                  <a:solidFill>
                    <a:srgbClr val="1A3B29"/>
                  </a:solidFill>
                  <a:latin typeface="Open Sauce"/>
                </a:rPr>
                <a:t>financiamiento</a:t>
              </a:r>
              <a:r>
                <a:rPr lang="en-US" sz="1900" u="sng" spc="38" dirty="0">
                  <a:solidFill>
                    <a:srgbClr val="1A3B29"/>
                  </a:solidFill>
                  <a:latin typeface="Open Sauce"/>
                </a:rPr>
                <a:t> </a:t>
              </a:r>
              <a:r>
                <a:rPr lang="en-US" sz="1900" u="none" spc="38" dirty="0">
                  <a:solidFill>
                    <a:srgbClr val="1A3B29"/>
                  </a:solidFill>
                  <a:latin typeface="Open Sauce"/>
                </a:rPr>
                <a:t>: USD 15,808,104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1055725"/>
              <a:ext cx="5228023" cy="0"/>
            </a:xfrm>
            <a:prstGeom prst="line">
              <a:avLst/>
            </a:prstGeom>
            <a:ln w="63500" cap="rnd">
              <a:solidFill>
                <a:srgbClr val="26604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5143500"/>
            <a:ext cx="10846865" cy="1751558"/>
            <a:chOff x="0" y="-66675"/>
            <a:chExt cx="6595546" cy="233541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6595546" cy="782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 dirty="0" err="1">
                  <a:solidFill>
                    <a:srgbClr val="1A3B29"/>
                  </a:solidFill>
                  <a:latin typeface="Open Sauce SemiBold"/>
                </a:rPr>
                <a:t>Agencia</a:t>
              </a:r>
              <a:r>
                <a:rPr lang="en-US" sz="3600" dirty="0">
                  <a:solidFill>
                    <a:srgbClr val="1A3B29"/>
                  </a:solidFill>
                  <a:latin typeface="Open Sauce SemiBold"/>
                </a:rPr>
                <a:t> </a:t>
              </a:r>
              <a:r>
                <a:rPr lang="en-US" sz="3600" dirty="0" err="1">
                  <a:solidFill>
                    <a:srgbClr val="1A3B29"/>
                  </a:solidFill>
                  <a:latin typeface="Open Sauce SemiBold"/>
                </a:rPr>
                <a:t>Ejecutora</a:t>
              </a:r>
              <a:endParaRPr lang="en-US" sz="3600" dirty="0">
                <a:solidFill>
                  <a:srgbClr val="1A3B29"/>
                </a:solidFill>
                <a:latin typeface="Open Sauce Semi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489036"/>
              <a:ext cx="5228023" cy="779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en-US" altLang="es-MX" sz="1900" spc="38" dirty="0">
                  <a:solidFill>
                    <a:srgbClr val="1A3B29"/>
                  </a:solidFill>
                  <a:latin typeface="Open Sauce"/>
                </a:rPr>
                <a:t>Basel Convention Coordinating Center-Stockholm Convention Regional Center for Latin America and the Caribbean</a:t>
              </a:r>
              <a:r>
                <a:rPr lang="es-MX" altLang="es-MX" sz="1900" spc="38" dirty="0">
                  <a:solidFill>
                    <a:srgbClr val="1A3B29"/>
                  </a:solidFill>
                  <a:latin typeface="Open Sauce"/>
                </a:rPr>
                <a:t> (BCCC-SCRC)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055725"/>
              <a:ext cx="5228023" cy="0"/>
            </a:xfrm>
            <a:prstGeom prst="line">
              <a:avLst/>
            </a:prstGeom>
            <a:ln w="63500" cap="rnd">
              <a:solidFill>
                <a:srgbClr val="26604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CA2ABFD8-FC3F-A650-9A65-319B9DA60CAB}"/>
              </a:ext>
            </a:extLst>
          </p:cNvPr>
          <p:cNvGrpSpPr/>
          <p:nvPr/>
        </p:nvGrpSpPr>
        <p:grpSpPr>
          <a:xfrm>
            <a:off x="9403454" y="2612328"/>
            <a:ext cx="6379737" cy="1482511"/>
            <a:chOff x="0" y="-66675"/>
            <a:chExt cx="8506317" cy="1976681"/>
          </a:xfrm>
        </p:grpSpPr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FCBC4E4B-D87D-3D6C-A05C-DB7511E3CA96}"/>
                </a:ext>
              </a:extLst>
            </p:cNvPr>
            <p:cNvSpPr txBox="1"/>
            <p:nvPr/>
          </p:nvSpPr>
          <p:spPr>
            <a:xfrm>
              <a:off x="0" y="-66675"/>
              <a:ext cx="8506317" cy="782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 dirty="0" err="1">
                  <a:solidFill>
                    <a:srgbClr val="1A3B29"/>
                  </a:solidFill>
                  <a:latin typeface="Open Sauce SemiBold"/>
                </a:rPr>
                <a:t>Duración</a:t>
              </a:r>
              <a:r>
                <a:rPr lang="en-US" sz="3600" dirty="0">
                  <a:solidFill>
                    <a:srgbClr val="1A3B29"/>
                  </a:solidFill>
                  <a:latin typeface="Open Sauce SemiBold"/>
                </a:rPr>
                <a:t> del </a:t>
              </a:r>
              <a:r>
                <a:rPr lang="en-US" sz="3600" dirty="0" err="1">
                  <a:solidFill>
                    <a:srgbClr val="1A3B29"/>
                  </a:solidFill>
                  <a:latin typeface="Open Sauce SemiBold"/>
                </a:rPr>
                <a:t>proyecto</a:t>
              </a:r>
              <a:endParaRPr lang="en-US" sz="3600" dirty="0">
                <a:solidFill>
                  <a:srgbClr val="1A3B29"/>
                </a:solidFill>
                <a:latin typeface="Open Sauce SemiBold"/>
              </a:endParaRP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25F1EF96-10D7-C6C9-C6C4-6350E494A5E4}"/>
                </a:ext>
              </a:extLst>
            </p:cNvPr>
            <p:cNvSpPr txBox="1"/>
            <p:nvPr/>
          </p:nvSpPr>
          <p:spPr>
            <a:xfrm>
              <a:off x="0" y="1489037"/>
              <a:ext cx="5228023" cy="420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0"/>
                </a:lnSpc>
              </a:pPr>
              <a:r>
                <a:rPr lang="en-US" sz="1900" spc="38" dirty="0">
                  <a:solidFill>
                    <a:srgbClr val="1A3B29"/>
                  </a:solidFill>
                  <a:latin typeface="Open Sauce"/>
                </a:rPr>
                <a:t>36 meses (3 </a:t>
              </a:r>
              <a:r>
                <a:rPr lang="en-US" sz="1900" spc="38" dirty="0" err="1">
                  <a:solidFill>
                    <a:srgbClr val="1A3B29"/>
                  </a:solidFill>
                  <a:latin typeface="Open Sauce"/>
                </a:rPr>
                <a:t>años</a:t>
              </a:r>
              <a:r>
                <a:rPr lang="en-US" sz="1900" spc="38" dirty="0">
                  <a:solidFill>
                    <a:srgbClr val="1A3B29"/>
                  </a:solidFill>
                  <a:latin typeface="Open Sauce"/>
                </a:rPr>
                <a:t>)</a:t>
              </a:r>
              <a:endParaRPr lang="en-US" sz="1900" u="none" spc="38" dirty="0">
                <a:solidFill>
                  <a:srgbClr val="1A3B29"/>
                </a:solidFill>
                <a:latin typeface="Open Sauce"/>
              </a:endParaRPr>
            </a:p>
          </p:txBody>
        </p:sp>
        <p:sp>
          <p:nvSpPr>
            <p:cNvPr id="18" name="AutoShape 6">
              <a:extLst>
                <a:ext uri="{FF2B5EF4-FFF2-40B4-BE49-F238E27FC236}">
                  <a16:creationId xmlns:a16="http://schemas.microsoft.com/office/drawing/2014/main" id="{0D3CD6A8-0E23-DFB7-7B39-6B91792E7E7F}"/>
                </a:ext>
              </a:extLst>
            </p:cNvPr>
            <p:cNvSpPr/>
            <p:nvPr/>
          </p:nvSpPr>
          <p:spPr>
            <a:xfrm>
              <a:off x="0" y="1055725"/>
              <a:ext cx="5228023" cy="0"/>
            </a:xfrm>
            <a:prstGeom prst="line">
              <a:avLst/>
            </a:prstGeom>
            <a:ln w="63500" cap="rnd">
              <a:solidFill>
                <a:srgbClr val="26604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9" name="Group 3">
            <a:extLst>
              <a:ext uri="{FF2B5EF4-FFF2-40B4-BE49-F238E27FC236}">
                <a16:creationId xmlns:a16="http://schemas.microsoft.com/office/drawing/2014/main" id="{B48EA373-4E72-620A-78AA-71AE2CFF6FFB}"/>
              </a:ext>
            </a:extLst>
          </p:cNvPr>
          <p:cNvGrpSpPr/>
          <p:nvPr/>
        </p:nvGrpSpPr>
        <p:grpSpPr>
          <a:xfrm>
            <a:off x="1773661" y="7883503"/>
            <a:ext cx="16209539" cy="1828633"/>
            <a:chOff x="0" y="-66675"/>
            <a:chExt cx="21612721" cy="2438177"/>
          </a:xfrm>
        </p:grpSpPr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6E46B3BF-9616-E48F-72D4-3327B833A23F}"/>
                </a:ext>
              </a:extLst>
            </p:cNvPr>
            <p:cNvSpPr txBox="1"/>
            <p:nvPr/>
          </p:nvSpPr>
          <p:spPr>
            <a:xfrm>
              <a:off x="0" y="-66675"/>
              <a:ext cx="8506317" cy="782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 dirty="0" err="1">
                  <a:solidFill>
                    <a:srgbClr val="1A3B29"/>
                  </a:solidFill>
                  <a:latin typeface="Open Sauce SemiBold"/>
                </a:rPr>
                <a:t>Objetivo</a:t>
              </a:r>
              <a:endParaRPr lang="en-US" sz="3600" dirty="0">
                <a:solidFill>
                  <a:srgbClr val="1A3B29"/>
                </a:solidFill>
                <a:latin typeface="Open Sauce SemiBold"/>
              </a:endParaRPr>
            </a:p>
          </p:txBody>
        </p: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239F9681-35C5-82C8-F2E0-162A4BC91172}"/>
                </a:ext>
              </a:extLst>
            </p:cNvPr>
            <p:cNvSpPr txBox="1"/>
            <p:nvPr/>
          </p:nvSpPr>
          <p:spPr>
            <a:xfrm>
              <a:off x="0" y="1489038"/>
              <a:ext cx="21612721" cy="8824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60"/>
                </a:lnSpc>
              </a:pPr>
              <a:r>
                <a:rPr lang="es-MX" sz="1900" spc="38" dirty="0">
                  <a:solidFill>
                    <a:srgbClr val="1A3B29"/>
                  </a:solidFill>
                  <a:latin typeface="Open Sauce"/>
                </a:rPr>
                <a:t>Acelerar el cumplimiento del Convenio de Minamata mediante una mejor comprensión de las tendencias del comercio de mercurio en América Latina y la promoción de la cooperación regional para mejorar el control de los principales flujos de mercurio.</a:t>
              </a:r>
              <a:endParaRPr lang="en-US" sz="1900" spc="38" dirty="0">
                <a:solidFill>
                  <a:srgbClr val="1A3B29"/>
                </a:solidFill>
                <a:latin typeface="Open Sauce"/>
              </a:endParaRPr>
            </a:p>
          </p:txBody>
        </p:sp>
        <p:sp>
          <p:nvSpPr>
            <p:cNvPr id="22" name="AutoShape 6">
              <a:extLst>
                <a:ext uri="{FF2B5EF4-FFF2-40B4-BE49-F238E27FC236}">
                  <a16:creationId xmlns:a16="http://schemas.microsoft.com/office/drawing/2014/main" id="{E4D95AB9-F3C2-455B-FFD3-30AA78131B84}"/>
                </a:ext>
              </a:extLst>
            </p:cNvPr>
            <p:cNvSpPr/>
            <p:nvPr/>
          </p:nvSpPr>
          <p:spPr>
            <a:xfrm>
              <a:off x="0" y="1055725"/>
              <a:ext cx="5228023" cy="0"/>
            </a:xfrm>
            <a:prstGeom prst="line">
              <a:avLst/>
            </a:prstGeom>
            <a:ln w="63500" cap="rnd">
              <a:solidFill>
                <a:srgbClr val="26604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3551316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3663" y="914400"/>
            <a:ext cx="6785978" cy="91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9"/>
              </a:lnSpc>
            </a:pPr>
            <a:r>
              <a:rPr lang="en-US" sz="5599" dirty="0" err="1">
                <a:solidFill>
                  <a:srgbClr val="1A3B29"/>
                </a:solidFill>
                <a:latin typeface="Open Sauce SemiBold Bold"/>
              </a:rPr>
              <a:t>Componentes</a:t>
            </a:r>
            <a:endParaRPr lang="en-US" sz="5599" dirty="0">
              <a:solidFill>
                <a:srgbClr val="1A3B29"/>
              </a:solidFill>
              <a:latin typeface="Open Sauce SemiBold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773663" y="3122353"/>
            <a:ext cx="3921017" cy="2175010"/>
            <a:chOff x="0" y="-66675"/>
            <a:chExt cx="5228023" cy="2900012"/>
          </a:xfrm>
        </p:grpSpPr>
        <p:sp>
          <p:nvSpPr>
            <p:cNvPr id="4" name="TextBox 4"/>
            <p:cNvSpPr txBox="1"/>
            <p:nvPr/>
          </p:nvSpPr>
          <p:spPr>
            <a:xfrm>
              <a:off x="0" y="-66675"/>
              <a:ext cx="5228023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 dirty="0">
                  <a:solidFill>
                    <a:srgbClr val="1A3B29"/>
                  </a:solidFill>
                  <a:latin typeface="Open Sauce SemiBold"/>
                </a:rPr>
                <a:t>01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489037"/>
              <a:ext cx="5228023" cy="1344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60"/>
                </a:lnSpc>
              </a:pPr>
              <a:r>
                <a:rPr lang="es-MX" sz="1900" spc="38" dirty="0">
                  <a:solidFill>
                    <a:srgbClr val="1A3B29"/>
                  </a:solidFill>
                  <a:latin typeface="Open Sauce"/>
                </a:rPr>
                <a:t>Estrategias coordinadas sobre el comercio de mercurio a escala nacional y regional</a:t>
              </a:r>
              <a:endParaRPr lang="en-US" sz="1900" spc="38" dirty="0">
                <a:solidFill>
                  <a:srgbClr val="1A3B29"/>
                </a:solidFill>
                <a:latin typeface="Open Sauce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1055725"/>
              <a:ext cx="5228023" cy="0"/>
            </a:xfrm>
            <a:prstGeom prst="line">
              <a:avLst/>
            </a:prstGeom>
            <a:ln w="63500" cap="rnd">
              <a:solidFill>
                <a:srgbClr val="26604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262102" y="3122353"/>
            <a:ext cx="3921017" cy="2175010"/>
            <a:chOff x="0" y="-66675"/>
            <a:chExt cx="5228023" cy="2900012"/>
          </a:xfrm>
        </p:grpSpPr>
        <p:sp>
          <p:nvSpPr>
            <p:cNvPr id="8" name="TextBox 8"/>
            <p:cNvSpPr txBox="1"/>
            <p:nvPr/>
          </p:nvSpPr>
          <p:spPr>
            <a:xfrm>
              <a:off x="0" y="-66675"/>
              <a:ext cx="5228023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 dirty="0">
                  <a:solidFill>
                    <a:srgbClr val="1A3B29"/>
                  </a:solidFill>
                  <a:latin typeface="Open Sauce SemiBold"/>
                </a:rPr>
                <a:t>02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89038"/>
              <a:ext cx="5228023" cy="1344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60"/>
                </a:lnSpc>
              </a:pPr>
              <a:r>
                <a:rPr lang="es-MX" sz="1900" spc="38" dirty="0">
                  <a:solidFill>
                    <a:srgbClr val="1A3B29"/>
                  </a:solidFill>
                  <a:latin typeface="Open Sauce"/>
                </a:rPr>
                <a:t>Instrumentos jurídicos de comercio y control del mercurio a escala nacional y regional</a:t>
              </a:r>
              <a:endParaRPr lang="en-US" sz="1900" spc="38" dirty="0">
                <a:solidFill>
                  <a:srgbClr val="1A3B29"/>
                </a:solidFill>
                <a:latin typeface="Open Sauce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1055725"/>
              <a:ext cx="5228023" cy="0"/>
            </a:xfrm>
            <a:prstGeom prst="line">
              <a:avLst/>
            </a:prstGeom>
            <a:ln w="63500" cap="rnd">
              <a:solidFill>
                <a:srgbClr val="26604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750541" y="3122353"/>
            <a:ext cx="3921017" cy="2521258"/>
            <a:chOff x="0" y="-66675"/>
            <a:chExt cx="5228023" cy="336167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5228023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 dirty="0">
                  <a:solidFill>
                    <a:srgbClr val="1A3B29"/>
                  </a:solidFill>
                  <a:latin typeface="Open Sauce SemiBold"/>
                </a:rPr>
                <a:t>03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489038"/>
              <a:ext cx="5228023" cy="1805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60"/>
                </a:lnSpc>
              </a:pPr>
              <a:r>
                <a:rPr lang="es-MX" sz="1900" spc="38" dirty="0">
                  <a:solidFill>
                    <a:srgbClr val="1A3B29"/>
                  </a:solidFill>
                  <a:latin typeface="Open Sauce"/>
                </a:rPr>
                <a:t>Cooperación regional para reducir el comercio de mercurio y sostenibilidad de los resultados de los proyectos</a:t>
              </a:r>
              <a:endParaRPr lang="en-US" sz="1900" spc="38" dirty="0">
                <a:solidFill>
                  <a:srgbClr val="1A3B29"/>
                </a:solidFill>
                <a:latin typeface="Open Sauce"/>
              </a:endParaRP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055725"/>
              <a:ext cx="5228023" cy="0"/>
            </a:xfrm>
            <a:prstGeom prst="line">
              <a:avLst/>
            </a:prstGeom>
            <a:ln w="63500" cap="rnd">
              <a:solidFill>
                <a:srgbClr val="26604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MX"/>
            </a:p>
          </p:txBody>
        </p:sp>
      </p:grpSp>
      <p:pic>
        <p:nvPicPr>
          <p:cNvPr id="24" name="Picture 23" descr="A picture containing tree, outdoor, sky, person&#10;&#10;Description automatically generated">
            <a:extLst>
              <a:ext uri="{FF2B5EF4-FFF2-40B4-BE49-F238E27FC236}">
                <a16:creationId xmlns:a16="http://schemas.microsoft.com/office/drawing/2014/main" id="{226B7751-FC34-65D0-3FD9-C1214AB24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36"/>
          <a:stretch/>
        </p:blipFill>
        <p:spPr>
          <a:xfrm>
            <a:off x="1773663" y="6340877"/>
            <a:ext cx="3917398" cy="2137959"/>
          </a:xfrm>
          <a:prstGeom prst="rect">
            <a:avLst/>
          </a:prstGeom>
        </p:spPr>
      </p:pic>
      <p:pic>
        <p:nvPicPr>
          <p:cNvPr id="26" name="Picture 25" descr="A picture containing outdoor, tree, person, grass&#10;&#10;Description automatically generated">
            <a:extLst>
              <a:ext uri="{FF2B5EF4-FFF2-40B4-BE49-F238E27FC236}">
                <a16:creationId xmlns:a16="http://schemas.microsoft.com/office/drawing/2014/main" id="{7AEDEA3C-1970-EE83-E912-EB80D73E8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32" t="12445" r="532"/>
          <a:stretch/>
        </p:blipFill>
        <p:spPr>
          <a:xfrm>
            <a:off x="6262102" y="6340877"/>
            <a:ext cx="3917398" cy="2137959"/>
          </a:xfrm>
          <a:prstGeom prst="rect">
            <a:avLst/>
          </a:prstGeom>
        </p:spPr>
      </p:pic>
      <p:pic>
        <p:nvPicPr>
          <p:cNvPr id="29" name="Picture 28" descr="A group of wome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F4EB7983-EDBA-B016-492E-EAC0CA9295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134" b="2"/>
          <a:stretch/>
        </p:blipFill>
        <p:spPr>
          <a:xfrm>
            <a:off x="10743614" y="6340876"/>
            <a:ext cx="3917396" cy="21379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7">
            <a:extLst>
              <a:ext uri="{FF2B5EF4-FFF2-40B4-BE49-F238E27FC236}">
                <a16:creationId xmlns:a16="http://schemas.microsoft.com/office/drawing/2014/main" id="{AC7D2A68-5974-7170-1BE6-A2A8ED1B4759}"/>
              </a:ext>
            </a:extLst>
          </p:cNvPr>
          <p:cNvGrpSpPr/>
          <p:nvPr/>
        </p:nvGrpSpPr>
        <p:grpSpPr>
          <a:xfrm>
            <a:off x="15488397" y="8267700"/>
            <a:ext cx="2398805" cy="1587780"/>
            <a:chOff x="1773663" y="687382"/>
            <a:chExt cx="2398805" cy="1587780"/>
          </a:xfrm>
        </p:grpSpPr>
        <p:pic>
          <p:nvPicPr>
            <p:cNvPr id="7" name="Graphic 8">
              <a:extLst>
                <a:ext uri="{FF2B5EF4-FFF2-40B4-BE49-F238E27FC236}">
                  <a16:creationId xmlns:a16="http://schemas.microsoft.com/office/drawing/2014/main" id="{B1AC12C4-8591-FEE0-2369-6597A28B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73663" y="950419"/>
              <a:ext cx="811025" cy="1061706"/>
            </a:xfrm>
            <a:prstGeom prst="rect">
              <a:avLst/>
            </a:prstGeom>
          </p:spPr>
        </p:pic>
        <p:pic>
          <p:nvPicPr>
            <p:cNvPr id="8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8A02E182-42E1-5932-8CE1-FBF622993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688" y="687382"/>
              <a:ext cx="1587780" cy="1587780"/>
            </a:xfrm>
            <a:prstGeom prst="rect">
              <a:avLst/>
            </a:prstGeom>
          </p:spPr>
        </p:pic>
      </p:grpSp>
      <p:sp>
        <p:nvSpPr>
          <p:cNvPr id="2" name="TextBox 2">
            <a:extLst>
              <a:ext uri="{FF2B5EF4-FFF2-40B4-BE49-F238E27FC236}">
                <a16:creationId xmlns:a16="http://schemas.microsoft.com/office/drawing/2014/main" id="{3710CCAE-DE8C-E13C-B809-6D7F76F5EF55}"/>
              </a:ext>
            </a:extLst>
          </p:cNvPr>
          <p:cNvSpPr txBox="1"/>
          <p:nvPr/>
        </p:nvSpPr>
        <p:spPr>
          <a:xfrm>
            <a:off x="510152" y="180934"/>
            <a:ext cx="17267696" cy="1609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3600" dirty="0" err="1">
                <a:solidFill>
                  <a:srgbClr val="1A3B29"/>
                </a:solidFill>
                <a:latin typeface="Open Sauce SemiBold Bold"/>
              </a:rPr>
              <a:t>Actividades</a:t>
            </a:r>
            <a:r>
              <a:rPr lang="en-US" sz="3600" dirty="0">
                <a:solidFill>
                  <a:srgbClr val="1A3B29"/>
                </a:solidFill>
                <a:latin typeface="Open Sauce SemiBold Bold"/>
              </a:rPr>
              <a:t> que </a:t>
            </a:r>
            <a:r>
              <a:rPr lang="en-US" sz="3600" dirty="0" err="1">
                <a:solidFill>
                  <a:srgbClr val="1A3B29"/>
                </a:solidFill>
                <a:latin typeface="Open Sauce SemiBold Bold"/>
              </a:rPr>
              <a:t>el</a:t>
            </a:r>
            <a:r>
              <a:rPr lang="en-US" sz="3600" dirty="0">
                <a:solidFill>
                  <a:srgbClr val="1A3B29"/>
                </a:solidFill>
                <a:latin typeface="Open Sauce SemiBold Bold"/>
              </a:rPr>
              <a:t> Proyecto </a:t>
            </a:r>
            <a:r>
              <a:rPr lang="en-US" sz="3600" dirty="0" err="1">
                <a:solidFill>
                  <a:srgbClr val="1A3B29"/>
                </a:solidFill>
                <a:latin typeface="Open Sauce SemiBold Bold"/>
              </a:rPr>
              <a:t>desarrollará</a:t>
            </a:r>
            <a:r>
              <a:rPr lang="en-US" sz="3600" dirty="0">
                <a:solidFill>
                  <a:srgbClr val="1A3B29"/>
                </a:solidFill>
                <a:latin typeface="Open Sauce SemiBold Bold"/>
              </a:rPr>
              <a:t> para </a:t>
            </a:r>
            <a:r>
              <a:rPr lang="en-US" sz="3600" dirty="0" err="1">
                <a:solidFill>
                  <a:srgbClr val="1A3B29"/>
                </a:solidFill>
                <a:latin typeface="Open Sauce SemiBold Bold"/>
              </a:rPr>
              <a:t>atender</a:t>
            </a:r>
            <a:r>
              <a:rPr lang="en-US" sz="3600" dirty="0">
                <a:solidFill>
                  <a:srgbClr val="1A3B29"/>
                </a:solidFill>
                <a:latin typeface="Open Sauce SemiBold Bold"/>
              </a:rPr>
              <a:t> </a:t>
            </a:r>
            <a:r>
              <a:rPr lang="en-US" sz="3600" dirty="0" err="1">
                <a:solidFill>
                  <a:srgbClr val="1A3B29"/>
                </a:solidFill>
                <a:latin typeface="Open Sauce SemiBold Bold"/>
              </a:rPr>
              <a:t>el</a:t>
            </a:r>
            <a:r>
              <a:rPr lang="en-US" sz="3600" dirty="0">
                <a:solidFill>
                  <a:srgbClr val="1A3B29"/>
                </a:solidFill>
                <a:latin typeface="Open Sauce SemiBold Bold"/>
              </a:rPr>
              <a:t> </a:t>
            </a:r>
            <a:r>
              <a:rPr lang="en-US" sz="3600" dirty="0" err="1">
                <a:solidFill>
                  <a:srgbClr val="1A3B29"/>
                </a:solidFill>
                <a:latin typeface="Open Sauce SemiBold Bold"/>
              </a:rPr>
              <a:t>comercio</a:t>
            </a:r>
            <a:r>
              <a:rPr lang="en-US" sz="3600" dirty="0">
                <a:solidFill>
                  <a:srgbClr val="1A3B29"/>
                </a:solidFill>
                <a:latin typeface="Open Sauce SemiBold Bold"/>
              </a:rPr>
              <a:t> formal e informal del Hg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BD1459D-29BB-81C5-A97D-226A20053B6B}"/>
              </a:ext>
            </a:extLst>
          </p:cNvPr>
          <p:cNvSpPr txBox="1"/>
          <p:nvPr/>
        </p:nvSpPr>
        <p:spPr>
          <a:xfrm>
            <a:off x="381000" y="1866900"/>
            <a:ext cx="13519617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3200" dirty="0"/>
              <a:t>Mejorar los marcos jurídicos.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s-MX" sz="32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3200" dirty="0"/>
              <a:t>Revisar las leyes y normativas nacionales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s-MX" sz="32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3200" dirty="0"/>
              <a:t>Identificar y categorizar las fuentes de mercurio según el artículo 3.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s-MX" sz="32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3200" dirty="0"/>
              <a:t>Involucrar a las principales instituciones y partes interesadas implicadas en el suministro, el comercio y el seguimiento del mercurio.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s-MX" sz="32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3200" dirty="0"/>
              <a:t>Actualizar los datos sobre volúmenes y rutas del comercio legal e ilegal de mercurio.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s-MX" sz="32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3200" dirty="0"/>
              <a:t>Identificar las principales deficiencias de los sistemas de control del comercio y los procedimientos de consentimiento.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s-MX" sz="32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3200" dirty="0"/>
              <a:t>Desarrollar una estrategia de seguimiento del mercurio a escala nacional y regional.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5D7B2B1-0670-720F-CB03-BFAB5900A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1878" y="2552700"/>
            <a:ext cx="3875324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01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04"/>
    </mc:Choice>
    <mc:Fallback xmlns="">
      <p:transition spd="slow" advTm="79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A42F234-19CB-CE12-934E-6D4C4B689439}"/>
              </a:ext>
            </a:extLst>
          </p:cNvPr>
          <p:cNvGrpSpPr/>
          <p:nvPr/>
        </p:nvGrpSpPr>
        <p:grpSpPr>
          <a:xfrm>
            <a:off x="609600" y="619204"/>
            <a:ext cx="2398805" cy="1587780"/>
            <a:chOff x="1773663" y="687382"/>
            <a:chExt cx="2398805" cy="158778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7D81024-CCC5-F871-A40B-54F62EF57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73663" y="950419"/>
              <a:ext cx="811025" cy="1061706"/>
            </a:xfrm>
            <a:prstGeom prst="rect">
              <a:avLst/>
            </a:prstGeom>
          </p:spPr>
        </p:pic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BC548189-6AB9-6C61-C5AF-FAA016A46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688" y="687382"/>
              <a:ext cx="1587780" cy="1587780"/>
            </a:xfrm>
            <a:prstGeom prst="rect">
              <a:avLst/>
            </a:prstGeom>
          </p:spPr>
        </p:pic>
      </p:grpSp>
      <p:sp>
        <p:nvSpPr>
          <p:cNvPr id="2" name="TextBox 2"/>
          <p:cNvSpPr txBox="1"/>
          <p:nvPr/>
        </p:nvSpPr>
        <p:spPr>
          <a:xfrm>
            <a:off x="3008405" y="653293"/>
            <a:ext cx="14974795" cy="1645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 dirty="0">
                <a:ln>
                  <a:noFill/>
                </a:ln>
                <a:solidFill>
                  <a:srgbClr val="1A3B29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Creación de asociaciones para la adopción de enfoques regionales en LAC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A3B29"/>
              </a:solidFill>
              <a:effectLst/>
              <a:uLnTx/>
              <a:uFillTx/>
              <a:latin typeface="Open Sauce SemiBold Bold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C7A786F-944A-6EE3-3A45-7B5F58063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3701" y="7245720"/>
            <a:ext cx="3605797" cy="228920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526865A-B0BB-EA39-A2D3-C7C1BB30F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1138" y="2889480"/>
            <a:ext cx="5826187" cy="209552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BB38761-E4E2-5023-44D5-CB97F9C22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9797" y="5504626"/>
            <a:ext cx="4077391" cy="150818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0CE83AF-EEBA-A0D2-EFC1-8CDEEB26D3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9352" y="2688707"/>
            <a:ext cx="3203440" cy="219395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B7BAC9F-E192-1893-511C-9F5D0B2FCD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5723" y="5537386"/>
            <a:ext cx="6890830" cy="1423726"/>
          </a:xfrm>
          <a:prstGeom prst="rect">
            <a:avLst/>
          </a:prstGeom>
        </p:spPr>
      </p:pic>
      <p:pic>
        <p:nvPicPr>
          <p:cNvPr id="1026" name="Picture 2" descr="United Nations Office on Drugs and Crime (UNODC)">
            <a:extLst>
              <a:ext uri="{FF2B5EF4-FFF2-40B4-BE49-F238E27FC236}">
                <a16:creationId xmlns:a16="http://schemas.microsoft.com/office/drawing/2014/main" id="{E62962CC-E5EE-E601-B971-6F152A5BD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50" y="7393427"/>
            <a:ext cx="4077392" cy="18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4B54B42-F819-A974-7236-1D04A2939E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8814" y="3155736"/>
            <a:ext cx="2559182" cy="1187511"/>
          </a:xfrm>
          <a:prstGeom prst="rect">
            <a:avLst/>
          </a:prstGeom>
        </p:spPr>
      </p:pic>
      <p:pic>
        <p:nvPicPr>
          <p:cNvPr id="1028" name="Picture 4" descr="EPA unfreezes grants to Alabama's environmental program, for now | AL.com">
            <a:extLst>
              <a:ext uri="{FF2B5EF4-FFF2-40B4-BE49-F238E27FC236}">
                <a16:creationId xmlns:a16="http://schemas.microsoft.com/office/drawing/2014/main" id="{6252C296-603A-ECFD-930C-08A0EFB1B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960" y="6847399"/>
            <a:ext cx="2892522" cy="290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8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02"/>
    </mc:Choice>
    <mc:Fallback xmlns="">
      <p:transition spd="slow" advTm="10910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8A260-C03C-ED12-136D-5D8418AAAA7D}"/>
              </a:ext>
            </a:extLst>
          </p:cNvPr>
          <p:cNvSpPr txBox="1"/>
          <p:nvPr/>
        </p:nvSpPr>
        <p:spPr>
          <a:xfrm>
            <a:off x="16318523" y="9647752"/>
            <a:ext cx="151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Contd</a:t>
            </a:r>
            <a:r>
              <a:rPr lang="en-US"/>
              <a:t>…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72021948-D9B5-38FF-8B98-9380DC7A257E}"/>
              </a:ext>
            </a:extLst>
          </p:cNvPr>
          <p:cNvSpPr txBox="1"/>
          <p:nvPr/>
        </p:nvSpPr>
        <p:spPr>
          <a:xfrm>
            <a:off x="1773663" y="914400"/>
            <a:ext cx="12020158" cy="91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39"/>
              </a:lnSpc>
            </a:pPr>
            <a:r>
              <a:rPr lang="en-US" sz="5599" dirty="0" err="1">
                <a:solidFill>
                  <a:srgbClr val="1A3B29"/>
                </a:solidFill>
                <a:latin typeface="Open Sauce SemiBold Bold"/>
              </a:rPr>
              <a:t>Arreglos</a:t>
            </a:r>
            <a:r>
              <a:rPr lang="en-US" sz="5599" dirty="0">
                <a:solidFill>
                  <a:srgbClr val="1A3B29"/>
                </a:solidFill>
                <a:latin typeface="Open Sauce SemiBold Bold"/>
              </a:rPr>
              <a:t> </a:t>
            </a:r>
            <a:r>
              <a:rPr lang="en-US" sz="5599" dirty="0" err="1">
                <a:solidFill>
                  <a:srgbClr val="1A3B29"/>
                </a:solidFill>
                <a:latin typeface="Open Sauce SemiBold Bold"/>
              </a:rPr>
              <a:t>institucionales</a:t>
            </a:r>
            <a:endParaRPr lang="en-US" sz="5599" dirty="0">
              <a:solidFill>
                <a:srgbClr val="1A3B29"/>
              </a:solidFill>
              <a:latin typeface="Open Sauce SemiBold Bold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DF0CC9-517B-37F2-7BB9-2192B251D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28" y="2077587"/>
            <a:ext cx="15391495" cy="775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92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E25A09B-8C4A-2751-1267-1CF3D4361852}"/>
              </a:ext>
            </a:extLst>
          </p:cNvPr>
          <p:cNvSpPr txBox="1"/>
          <p:nvPr/>
        </p:nvSpPr>
        <p:spPr>
          <a:xfrm>
            <a:off x="1507958" y="367820"/>
            <a:ext cx="9144000" cy="948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839"/>
              </a:lnSpc>
            </a:pPr>
            <a:r>
              <a:rPr lang="en-US" sz="3600" dirty="0" err="1">
                <a:solidFill>
                  <a:srgbClr val="1A3B29"/>
                </a:solidFill>
                <a:latin typeface="Open Sauce SemiBold Bold"/>
              </a:rPr>
              <a:t>Siguientes</a:t>
            </a:r>
            <a:r>
              <a:rPr lang="en-US" sz="3600" dirty="0">
                <a:solidFill>
                  <a:srgbClr val="1A3B29"/>
                </a:solidFill>
                <a:latin typeface="Open Sauce SemiBold Bold"/>
              </a:rPr>
              <a:t> pasos: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17520E2-C23F-865B-1E19-4D39777214DD}"/>
              </a:ext>
            </a:extLst>
          </p:cNvPr>
          <p:cNvSpPr txBox="1"/>
          <p:nvPr/>
        </p:nvSpPr>
        <p:spPr>
          <a:xfrm>
            <a:off x="381000" y="1866900"/>
            <a:ext cx="1351961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3200" dirty="0"/>
              <a:t>Definir agencia o persona para representar el Comité Directivo (cada país)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s-MX" sz="32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3200" dirty="0"/>
              <a:t>Coordinación interna de cada país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s-MX" sz="32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3200" dirty="0"/>
              <a:t>MOU entre la EA y los países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s-MX" sz="32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3200" dirty="0"/>
              <a:t>Definir fecha de taller de arranque y 1ra reunión del Comité Directivo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s-MX" sz="32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3200" dirty="0"/>
              <a:t>Definir agenda de ambos eventos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s-MX" sz="32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3200" dirty="0"/>
              <a:t>Aprobar presupuesto de primer año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421217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4BEDF44-947A-6159-2EFE-A3AB87B61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418" y="1263450"/>
            <a:ext cx="7421876" cy="876283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5D30221-A07B-53F5-82BE-ACA597B8F4E8}"/>
              </a:ext>
            </a:extLst>
          </p:cNvPr>
          <p:cNvSpPr txBox="1"/>
          <p:nvPr/>
        </p:nvSpPr>
        <p:spPr>
          <a:xfrm>
            <a:off x="1507958" y="367820"/>
            <a:ext cx="9144000" cy="948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839"/>
              </a:lnSpc>
            </a:pPr>
            <a:r>
              <a:rPr lang="en-US" sz="3600" dirty="0">
                <a:solidFill>
                  <a:srgbClr val="1A3B29"/>
                </a:solidFill>
                <a:latin typeface="Open Sauce SemiBold Bold"/>
              </a:rPr>
              <a:t>Cont.</a:t>
            </a:r>
          </a:p>
        </p:txBody>
      </p:sp>
    </p:spTree>
    <p:extLst>
      <p:ext uri="{BB962C8B-B14F-4D97-AF65-F5344CB8AC3E}">
        <p14:creationId xmlns:p14="http://schemas.microsoft.com/office/powerpoint/2010/main" val="566464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0" descr="A picture containing plant&#10;&#10;Description automatically generated">
            <a:extLst>
              <a:ext uri="{FF2B5EF4-FFF2-40B4-BE49-F238E27FC236}">
                <a16:creationId xmlns:a16="http://schemas.microsoft.com/office/drawing/2014/main" id="{CA5506E4-6E14-9A4B-4BA0-459E996BF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ttangolo 2">
            <a:extLst>
              <a:ext uri="{FF2B5EF4-FFF2-40B4-BE49-F238E27FC236}">
                <a16:creationId xmlns:a16="http://schemas.microsoft.com/office/drawing/2014/main" id="{F5EA4501-8D38-1E54-3E21-94E0654090DE}"/>
              </a:ext>
            </a:extLst>
          </p:cNvPr>
          <p:cNvSpPr/>
          <p:nvPr/>
        </p:nvSpPr>
        <p:spPr>
          <a:xfrm>
            <a:off x="682423" y="0"/>
            <a:ext cx="8080577" cy="10287002"/>
          </a:xfrm>
          <a:prstGeom prst="rect">
            <a:avLst/>
          </a:prstGeom>
          <a:solidFill>
            <a:schemeClr val="tx1">
              <a:lumMod val="65000"/>
              <a:lumOff val="3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7362DA-E94D-C4D3-6C9E-5A1695509930}"/>
              </a:ext>
            </a:extLst>
          </p:cNvPr>
          <p:cNvSpPr txBox="1"/>
          <p:nvPr/>
        </p:nvSpPr>
        <p:spPr>
          <a:xfrm>
            <a:off x="1335713" y="1851233"/>
            <a:ext cx="537790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700" b="1" dirty="0">
                <a:solidFill>
                  <a:schemeClr val="bg1"/>
                </a:solidFill>
                <a:latin typeface="Open Sauce SemiBold Bold" panose="020B0604020202020204" charset="0"/>
                <a:ea typeface="Helvetica Neue" panose="02000503000000020004" pitchFamily="2" charset="0"/>
                <a:cs typeface="Helvetica Neue" panose="02000503000000020004" pitchFamily="2" charset="0"/>
              </a:rPr>
              <a:t>Gracias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621B1A-6F80-8EBB-9E42-B98F52D7BCF3}"/>
              </a:ext>
            </a:extLst>
          </p:cNvPr>
          <p:cNvSpPr txBox="1"/>
          <p:nvPr/>
        </p:nvSpPr>
        <p:spPr>
          <a:xfrm>
            <a:off x="1335713" y="5753101"/>
            <a:ext cx="7046287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Open Sauce" panose="020B0604020202020204" charset="0"/>
                <a:ea typeface="Helvetica Neue" panose="02000503000000020004" pitchFamily="2" charset="0"/>
                <a:cs typeface="Helvetica Neue" panose="02000503000000020004" pitchFamily="2" charset="0"/>
              </a:rPr>
              <a:t>Grace </a:t>
            </a:r>
            <a:r>
              <a:rPr lang="en-GB" sz="2000" dirty="0" err="1">
                <a:solidFill>
                  <a:schemeClr val="bg1"/>
                </a:solidFill>
                <a:latin typeface="Open Sauce" panose="020B0604020202020204" charset="0"/>
                <a:ea typeface="Helvetica Neue" panose="02000503000000020004" pitchFamily="2" charset="0"/>
                <a:cs typeface="Helvetica Neue" panose="02000503000000020004" pitchFamily="2" charset="0"/>
              </a:rPr>
              <a:t>Halla</a:t>
            </a:r>
            <a:endParaRPr lang="en-GB" sz="2000" dirty="0">
              <a:solidFill>
                <a:schemeClr val="bg1"/>
              </a:solidFill>
              <a:latin typeface="Open Sauce" panose="020B060402020202020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Open Sauce" panose="020B0604020202020204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2000" dirty="0">
                <a:solidFill>
                  <a:schemeClr val="bg1"/>
                </a:solidFill>
                <a:latin typeface="Open Sauce" panose="020B0604020202020204" charset="0"/>
                <a:ea typeface="Helvetica Neue" panose="02000503000000020004" pitchFamily="2" charset="0"/>
                <a:cs typeface="Helvetica Neue" panose="02000503000000020004" pitchFamily="2" charset="0"/>
              </a:rPr>
              <a:t> Officer</a:t>
            </a:r>
          </a:p>
          <a:p>
            <a:r>
              <a:rPr lang="en-US" sz="2000" dirty="0">
                <a:solidFill>
                  <a:schemeClr val="bg1"/>
                </a:solidFill>
                <a:latin typeface="Open Sauce" panose="020B0604020202020204" charset="0"/>
                <a:ea typeface="Helvetica Neue" panose="02000503000000020004" pitchFamily="2" charset="0"/>
                <a:cs typeface="Helvetica Neue" panose="02000503000000020004" pitchFamily="2" charset="0"/>
              </a:rPr>
              <a:t>Chemicals and Health Branch</a:t>
            </a:r>
          </a:p>
          <a:p>
            <a:r>
              <a:rPr lang="en-US" sz="2000" dirty="0">
                <a:solidFill>
                  <a:schemeClr val="bg1"/>
                </a:solidFill>
                <a:latin typeface="Open Sauce" panose="020B0604020202020204" charset="0"/>
                <a:ea typeface="Helvetica Neue" panose="02000503000000020004" pitchFamily="2" charset="0"/>
                <a:cs typeface="Helvetica Neue" panose="02000503000000020004" pitchFamily="2" charset="0"/>
              </a:rPr>
              <a:t>Industry and Economy Division</a:t>
            </a:r>
          </a:p>
          <a:p>
            <a:r>
              <a:rPr lang="en-US" sz="2000" dirty="0">
                <a:solidFill>
                  <a:schemeClr val="bg1"/>
                </a:solidFill>
                <a:latin typeface="Open Sauce" panose="020B0604020202020204" charset="0"/>
                <a:ea typeface="Helvetica Neue" panose="02000503000000020004" pitchFamily="2" charset="0"/>
                <a:cs typeface="Helvetica Neue" panose="02000503000000020004" pitchFamily="2" charset="0"/>
              </a:rPr>
              <a:t>grace.halla@un.org</a:t>
            </a:r>
            <a:endParaRPr lang="en-GB" sz="2000" dirty="0">
              <a:solidFill>
                <a:schemeClr val="bg1"/>
              </a:solidFill>
              <a:latin typeface="Open Sauce" panose="020B060402020202020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GB" sz="2000" dirty="0">
              <a:solidFill>
                <a:schemeClr val="bg1"/>
              </a:solidFill>
              <a:latin typeface="Open Sauce" panose="020B060402020202020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Open Sauce" panose="020B0604020202020204" charset="0"/>
                <a:ea typeface="Helvetica Neue" panose="02000503000000020004" pitchFamily="2" charset="0"/>
                <a:cs typeface="Helvetica Neue" panose="02000503000000020004" pitchFamily="2" charset="0"/>
              </a:rPr>
              <a:t>Ramón Jimenez Galicia</a:t>
            </a:r>
          </a:p>
          <a:p>
            <a:r>
              <a:rPr lang="en-GB" sz="2000" dirty="0">
                <a:solidFill>
                  <a:schemeClr val="bg1"/>
                </a:solidFill>
                <a:latin typeface="Open Sauce" panose="020B0604020202020204" charset="0"/>
                <a:ea typeface="Helvetica Neue" panose="02000503000000020004" pitchFamily="2" charset="0"/>
                <a:cs typeface="Helvetica Neue" panose="02000503000000020004" pitchFamily="2" charset="0"/>
              </a:rPr>
              <a:t>Associate Programme Officer</a:t>
            </a:r>
          </a:p>
          <a:p>
            <a:r>
              <a:rPr lang="en-GB" sz="2000" dirty="0">
                <a:solidFill>
                  <a:schemeClr val="bg1"/>
                </a:solidFill>
                <a:latin typeface="Open Sauce" panose="020B0604020202020204" charset="0"/>
                <a:ea typeface="Helvetica Neue" panose="02000503000000020004" pitchFamily="2" charset="0"/>
                <a:cs typeface="Helvetica Neue" panose="02000503000000020004" pitchFamily="2" charset="0"/>
              </a:rPr>
              <a:t>Chemicals and Health Branch</a:t>
            </a:r>
          </a:p>
          <a:p>
            <a:r>
              <a:rPr lang="en-GB" sz="2000" dirty="0">
                <a:solidFill>
                  <a:schemeClr val="bg1"/>
                </a:solidFill>
                <a:latin typeface="Open Sauce"/>
                <a:ea typeface="Helvetica Neue" panose="02000503000000020004" pitchFamily="2" charset="0"/>
                <a:cs typeface="Helvetica Neue" panose="02000503000000020004" pitchFamily="2" charset="0"/>
              </a:rPr>
              <a:t>Industry and Economy Division</a:t>
            </a:r>
          </a:p>
          <a:p>
            <a:r>
              <a:rPr lang="en-GB" sz="2000" dirty="0">
                <a:solidFill>
                  <a:schemeClr val="bg1"/>
                </a:solidFill>
                <a:latin typeface="Open Sauce"/>
                <a:ea typeface="Helvetica Neue" panose="02000503000000020004" pitchFamily="2" charset="0"/>
                <a:cs typeface="Helvetica Neue" panose="02000503000000020004" pitchFamily="2" charset="0"/>
              </a:rPr>
              <a:t>Ramon.jimenezgalicia@un.org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Open Sauc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27D9E9-163B-E5A8-1D14-2DE140A824A8}"/>
              </a:ext>
            </a:extLst>
          </p:cNvPr>
          <p:cNvGrpSpPr/>
          <p:nvPr/>
        </p:nvGrpSpPr>
        <p:grpSpPr>
          <a:xfrm>
            <a:off x="1447800" y="3314700"/>
            <a:ext cx="2752592" cy="1828800"/>
            <a:chOff x="13741930" y="1077480"/>
            <a:chExt cx="2752592" cy="18288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3ECDF78-A446-D325-874B-13D2057E8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41930" y="1387216"/>
              <a:ext cx="923792" cy="1209328"/>
            </a:xfrm>
            <a:prstGeom prst="rect">
              <a:avLst/>
            </a:prstGeom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2E2DEDDD-2B26-06D1-7CC2-D646AA90C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4665722" y="107748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073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0"/>
    </mc:Choice>
    <mc:Fallback xmlns="">
      <p:transition spd="slow" advTm="208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3.5|4|6.8|7.6|5.8|7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9195B9495523448EAA8C2805A437E4" ma:contentTypeVersion="19" ma:contentTypeDescription="Create a new document." ma:contentTypeScope="" ma:versionID="ca908b09f73873d0911bc7caab17f182">
  <xsd:schema xmlns:xsd="http://www.w3.org/2001/XMLSchema" xmlns:xs="http://www.w3.org/2001/XMLSchema" xmlns:p="http://schemas.microsoft.com/office/2006/metadata/properties" xmlns:ns2="081dbcec-f8f8-470e-9cf1-ff758009fc79" xmlns:ns3="b22eec61-2d44-43c5-b594-c27c970b8cd8" xmlns:ns4="985ec44e-1bab-4c0b-9df0-6ba128686fc9" targetNamespace="http://schemas.microsoft.com/office/2006/metadata/properties" ma:root="true" ma:fieldsID="ea714a64714839eb9cebe2a698a4dada" ns2:_="" ns3:_="" ns4:_="">
    <xsd:import namespace="081dbcec-f8f8-470e-9cf1-ff758009fc79"/>
    <xsd:import namespace="b22eec61-2d44-43c5-b594-c27c970b8cd8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1dbcec-f8f8-470e-9cf1-ff758009fc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eec61-2d44-43c5-b594-c27c970b8cd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902270b9-1a1a-45e9-8fcf-74d8e0e0a30b}" ma:internalName="TaxCatchAll" ma:showField="CatchAllData" ma:web="b22eec61-2d44-43c5-b594-c27c970b8c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5ec44e-1bab-4c0b-9df0-6ba128686fc9" xsi:nil="true"/>
    <lcf76f155ced4ddcb4097134ff3c332f xmlns="081dbcec-f8f8-470e-9cf1-ff758009fc79">
      <Terms xmlns="http://schemas.microsoft.com/office/infopath/2007/PartnerControls"/>
    </lcf76f155ced4ddcb4097134ff3c332f>
    <_Flow_SignoffStatus xmlns="081dbcec-f8f8-470e-9cf1-ff758009fc79" xsi:nil="true"/>
    <SharedWithUsers xmlns="b22eec61-2d44-43c5-b594-c27c970b8cd8">
      <UserInfo>
        <DisplayName>Yolanda Cachu (Affiliate)</DisplayName>
        <AccountId>347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7AAD6E6-0E93-4F31-A0D2-53BEAEFD56D8}">
  <ds:schemaRefs>
    <ds:schemaRef ds:uri="081dbcec-f8f8-470e-9cf1-ff758009fc79"/>
    <ds:schemaRef ds:uri="985ec44e-1bab-4c0b-9df0-6ba128686fc9"/>
    <ds:schemaRef ds:uri="b22eec61-2d44-43c5-b594-c27c970b8cd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5DD819F-7E85-4F54-9C93-BF3766A007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0F7D46-4045-4957-8602-D5A074131F6D}">
  <ds:schemaRefs>
    <ds:schemaRef ds:uri="081dbcec-f8f8-470e-9cf1-ff758009fc79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985ec44e-1bab-4c0b-9df0-6ba128686fc9"/>
    <ds:schemaRef ds:uri="b22eec61-2d44-43c5-b594-c27c970b8cd8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543</Words>
  <Application>Microsoft Office PowerPoint</Application>
  <PresentationFormat>Personalizado</PresentationFormat>
  <Paragraphs>73</Paragraphs>
  <Slides>10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Arial</vt:lpstr>
      <vt:lpstr>Open Sauce SemiBold Bold</vt:lpstr>
      <vt:lpstr>Calibri</vt:lpstr>
      <vt:lpstr>Open Sauce</vt:lpstr>
      <vt:lpstr>Wingdings</vt:lpstr>
      <vt:lpstr>Open Sauce SemiBold</vt:lpstr>
      <vt:lpstr>Office Theme</vt:lpstr>
      <vt:lpstr>1_Custom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1</dc:title>
  <dc:creator>Anna Blanpain</dc:creator>
  <cp:lastModifiedBy>Natalia Maciel</cp:lastModifiedBy>
  <cp:revision>7</cp:revision>
  <dcterms:created xsi:type="dcterms:W3CDTF">2006-08-16T00:00:00Z</dcterms:created>
  <dcterms:modified xsi:type="dcterms:W3CDTF">2024-10-31T13:24:10Z</dcterms:modified>
  <dc:identifier>DAFW3slHs3c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0x010100549195B9495523448EAA8C2805A437E4</vt:lpwstr>
  </property>
  <property fmtid="{D5CDD505-2E9C-101B-9397-08002B2CF9AE}" pid="3" name="MediaServiceImageTags">
    <vt:lpwstr/>
  </property>
</Properties>
</file>