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8" r:id="rId5"/>
    <p:sldId id="260" r:id="rId6"/>
    <p:sldId id="262" r:id="rId7"/>
    <p:sldId id="269" r:id="rId8"/>
    <p:sldId id="264" r:id="rId9"/>
    <p:sldId id="270" r:id="rId10"/>
    <p:sldId id="263" r:id="rId11"/>
    <p:sldId id="266" r:id="rId12"/>
    <p:sldId id="271" r:id="rId13"/>
    <p:sldId id="272" r:id="rId14"/>
    <p:sldId id="27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Galan" initials="IG" lastIdx="30" clrIdx="0"/>
  <p:cmAuthor id="2" name="Eloise Touni" initials="ET" lastIdx="91" clrIdx="1"/>
  <p:cmAuthor id="3" name="Eloise Touni" initials="ET [2]" lastIdx="6" clrIdx="2"/>
  <p:cmAuthor id="4" name="Anna Blanpain" initials="AB" lastIdx="1" clrIdx="3"/>
  <p:cmAuthor id="5" name="Eloise" initials="T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A"/>
    <a:srgbClr val="6C6C6C"/>
    <a:srgbClr val="3FB5A5"/>
    <a:srgbClr val="9DBA3C"/>
    <a:srgbClr val="0033CC"/>
    <a:srgbClr val="90C226"/>
    <a:srgbClr val="DD7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5"/>
    <p:restoredTop sz="95680"/>
  </p:normalViewPr>
  <p:slideViewPr>
    <p:cSldViewPr snapToGrid="0">
      <p:cViewPr varScale="1">
        <p:scale>
          <a:sx n="114" d="100"/>
          <a:sy n="114" d="100"/>
        </p:scale>
        <p:origin x="88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2E8E6-B5E7-4C4C-B031-5456A308A36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CE4C6-DBEC-4DAC-A4AE-BAF893546E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1E2F4-3846-4420-A0B8-802EE8BAB36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2A7B-2DC1-4FBB-A1E2-415D66A62D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1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69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T" dirty="0"/>
          </a:p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90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8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90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2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2A7B-2DC1-4FBB-A1E2-415D66A62D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1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FDE750-E798-4E68-8B5E-467E88D1D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44"/>
            <a:ext cx="12192000" cy="6835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F743F-7583-42B7-8B05-608B45663D33}"/>
              </a:ext>
            </a:extLst>
          </p:cNvPr>
          <p:cNvSpPr txBox="1"/>
          <p:nvPr userDrawn="1"/>
        </p:nvSpPr>
        <p:spPr>
          <a:xfrm>
            <a:off x="4929447" y="615142"/>
            <a:ext cx="2344189" cy="1113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90A1F-A17E-4858-A96D-7BB7C0104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325" y="307570"/>
            <a:ext cx="1729047" cy="1729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0398B7-E940-42C4-B1C3-F7E84499EBC8}"/>
              </a:ext>
            </a:extLst>
          </p:cNvPr>
          <p:cNvSpPr txBox="1"/>
          <p:nvPr userDrawn="1"/>
        </p:nvSpPr>
        <p:spPr>
          <a:xfrm>
            <a:off x="1064029" y="4156364"/>
            <a:ext cx="1363287" cy="3906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2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686B-5175-4FCF-807E-0D7052937E0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89EE-F84F-40F2-896D-A135264EB1D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EAABE-09F6-4DC8-9FB4-7597D97D01C6}"/>
              </a:ext>
            </a:extLst>
          </p:cNvPr>
          <p:cNvSpPr txBox="1"/>
          <p:nvPr userDrawn="1"/>
        </p:nvSpPr>
        <p:spPr>
          <a:xfrm>
            <a:off x="11089178" y="6109855"/>
            <a:ext cx="1030778" cy="681643"/>
          </a:xfrm>
          <a:prstGeom prst="rect">
            <a:avLst/>
          </a:prstGeom>
          <a:solidFill>
            <a:srgbClr val="3FB5A5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C4D8F-E12E-4EE7-A0FF-23BF9505FF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77" y="5927149"/>
            <a:ext cx="928579" cy="9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686B-5175-4FCF-807E-0D7052937E0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89EE-F84F-40F2-896D-A135264EB1DC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29BDF-3AD7-4DA1-9C52-B15D6AFC1D93}"/>
              </a:ext>
            </a:extLst>
          </p:cNvPr>
          <p:cNvSpPr txBox="1"/>
          <p:nvPr userDrawn="1"/>
        </p:nvSpPr>
        <p:spPr>
          <a:xfrm>
            <a:off x="11089178" y="6109855"/>
            <a:ext cx="1030778" cy="681643"/>
          </a:xfrm>
          <a:prstGeom prst="rect">
            <a:avLst/>
          </a:prstGeom>
          <a:solidFill>
            <a:srgbClr val="3FB5A5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156360-8B32-4066-BE2F-472DA9296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77" y="5927149"/>
            <a:ext cx="928579" cy="9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686B-5175-4FCF-807E-0D7052937E0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89EE-F84F-40F2-896D-A135264EB1DC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0DEB5-2643-4345-B3BA-35823C62DED1}"/>
              </a:ext>
            </a:extLst>
          </p:cNvPr>
          <p:cNvSpPr txBox="1"/>
          <p:nvPr userDrawn="1"/>
        </p:nvSpPr>
        <p:spPr>
          <a:xfrm>
            <a:off x="11089178" y="6109855"/>
            <a:ext cx="1030778" cy="681643"/>
          </a:xfrm>
          <a:prstGeom prst="rect">
            <a:avLst/>
          </a:prstGeom>
          <a:solidFill>
            <a:srgbClr val="3FB5A5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230D84-AED4-4A1C-B5F3-C954F7951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77" y="5927149"/>
            <a:ext cx="928579" cy="9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4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686B-5175-4FCF-807E-0D7052937E0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89EE-F84F-40F2-896D-A135264EB1DC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24649-D3FA-47EB-B79D-777B913AA632}"/>
              </a:ext>
            </a:extLst>
          </p:cNvPr>
          <p:cNvSpPr txBox="1"/>
          <p:nvPr userDrawn="1"/>
        </p:nvSpPr>
        <p:spPr>
          <a:xfrm>
            <a:off x="11089178" y="6109855"/>
            <a:ext cx="1030778" cy="681643"/>
          </a:xfrm>
          <a:prstGeom prst="rect">
            <a:avLst/>
          </a:prstGeom>
          <a:solidFill>
            <a:srgbClr val="3FB5A5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EDAD9-A63A-4B42-BF7C-87A756B9E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77" y="5927149"/>
            <a:ext cx="928579" cy="9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686B-5175-4FCF-807E-0D7052937E0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89EE-F84F-40F2-896D-A135264EB1DC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4E177-F233-4B5F-92D4-91F4EE2A6961}"/>
              </a:ext>
            </a:extLst>
          </p:cNvPr>
          <p:cNvSpPr txBox="1"/>
          <p:nvPr userDrawn="1"/>
        </p:nvSpPr>
        <p:spPr>
          <a:xfrm>
            <a:off x="11089178" y="6109855"/>
            <a:ext cx="1030778" cy="681643"/>
          </a:xfrm>
          <a:prstGeom prst="rect">
            <a:avLst/>
          </a:prstGeom>
          <a:solidFill>
            <a:srgbClr val="3FB5A5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0B29C-A7F8-4FF2-9CF0-4F944AE8B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77" y="5927149"/>
            <a:ext cx="928579" cy="9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3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686B-5175-4FCF-807E-0D7052937E0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89EE-F84F-40F2-896D-A135264EB1DC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79EF7-F8C9-4232-804D-2696C3A0AECD}"/>
              </a:ext>
            </a:extLst>
          </p:cNvPr>
          <p:cNvSpPr txBox="1"/>
          <p:nvPr userDrawn="1"/>
        </p:nvSpPr>
        <p:spPr>
          <a:xfrm>
            <a:off x="11089178" y="6109855"/>
            <a:ext cx="1030778" cy="681643"/>
          </a:xfrm>
          <a:prstGeom prst="rect">
            <a:avLst/>
          </a:prstGeom>
          <a:solidFill>
            <a:srgbClr val="3FB5A5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82BA2-9EC0-4A75-A57D-443EC6F41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77" y="5927149"/>
            <a:ext cx="928579" cy="9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6"/>
            <a:ext cx="12192000" cy="68571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686B-5175-4FCF-807E-0D7052937E0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D189EE-F84F-40F2-896D-A135264EB1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4" r:id="rId4"/>
    <p:sldLayoutId id="2147483669" r:id="rId5"/>
    <p:sldLayoutId id="2147483666" r:id="rId6"/>
    <p:sldLayoutId id="2147483670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DBA3C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race.halla@un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guel.vandervelden@u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B92157-E101-4252-80BF-B3D7B05A7399}"/>
              </a:ext>
            </a:extLst>
          </p:cNvPr>
          <p:cNvSpPr txBox="1"/>
          <p:nvPr/>
        </p:nvSpPr>
        <p:spPr>
          <a:xfrm>
            <a:off x="803978" y="5448277"/>
            <a:ext cx="403674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i="1" dirty="0">
                <a:solidFill>
                  <a:schemeClr val="accent1"/>
                </a:solidFill>
              </a:rPr>
              <a:t>Proyecto Global PNI</a:t>
            </a:r>
          </a:p>
          <a:p>
            <a:pPr algn="r"/>
            <a:r>
              <a:rPr lang="en-US" b="1" i="1" dirty="0" err="1">
                <a:solidFill>
                  <a:schemeClr val="accent1"/>
                </a:solidFill>
              </a:rPr>
              <a:t>Marzo</a:t>
            </a:r>
            <a:r>
              <a:rPr lang="en-US" b="1" i="1" dirty="0">
                <a:solidFill>
                  <a:schemeClr val="accent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7568073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E668-1200-F740-9393-AC0FEDE5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1784"/>
          </a:xfrm>
        </p:spPr>
        <p:txBody>
          <a:bodyPr>
            <a:normAutofit/>
          </a:bodyPr>
          <a:lstStyle/>
          <a:p>
            <a:r>
              <a:rPr lang="es-ES" b="1" dirty="0"/>
              <a:t>Nivel nacional</a:t>
            </a:r>
            <a:endParaRPr lang="en-AT" b="1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988A74B-CB95-7A4B-B931-4272AA97C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2" y="1556658"/>
            <a:ext cx="7973987" cy="4485368"/>
          </a:xfrm>
        </p:spPr>
      </p:pic>
    </p:spTree>
    <p:extLst>
      <p:ext uri="{BB962C8B-B14F-4D97-AF65-F5344CB8AC3E}">
        <p14:creationId xmlns:p14="http://schemas.microsoft.com/office/powerpoint/2010/main" val="3478321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CF97-145E-E143-8F11-44AB780C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¿Por </a:t>
            </a:r>
            <a:r>
              <a:rPr lang="en-GB" b="1" dirty="0" err="1"/>
              <a:t>qué</a:t>
            </a:r>
            <a:r>
              <a:rPr lang="en-GB" b="1" dirty="0"/>
              <a:t> </a:t>
            </a:r>
            <a:r>
              <a:rPr lang="en-GB" b="1" dirty="0" err="1"/>
              <a:t>unirse</a:t>
            </a:r>
            <a:r>
              <a:rPr lang="en-GB" b="1" dirty="0"/>
              <a:t> al </a:t>
            </a:r>
            <a:r>
              <a:rPr lang="en-GB" b="1" dirty="0" err="1"/>
              <a:t>proyecto</a:t>
            </a:r>
            <a:r>
              <a:rPr lang="en-GB" b="1" dirty="0"/>
              <a:t> global del PNI?</a:t>
            </a:r>
            <a:endParaRPr lang="en-A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B135-F16F-7E40-B4EF-EBDDCCEE8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3227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T" b="1"/>
              <a:t>PRO</a:t>
            </a:r>
            <a:r>
              <a:rPr lang="es-ES" b="1" dirty="0"/>
              <a:t>S</a:t>
            </a:r>
            <a:endParaRPr lang="en-AT" b="1" dirty="0"/>
          </a:p>
          <a:p>
            <a:r>
              <a:rPr lang="en-GB" dirty="0" err="1"/>
              <a:t>Necesidad</a:t>
            </a:r>
            <a:r>
              <a:rPr lang="en-GB" dirty="0"/>
              <a:t> </a:t>
            </a:r>
            <a:r>
              <a:rPr lang="en-GB" dirty="0" err="1"/>
              <a:t>mutua</a:t>
            </a:r>
            <a:r>
              <a:rPr lang="en-GB" dirty="0"/>
              <a:t>: se </a:t>
            </a:r>
            <a:r>
              <a:rPr lang="en-GB" dirty="0" err="1"/>
              <a:t>necesita</a:t>
            </a:r>
            <a:r>
              <a:rPr lang="en-GB" dirty="0"/>
              <a:t> un </a:t>
            </a:r>
            <a:r>
              <a:rPr lang="en-GB" dirty="0" err="1"/>
              <a:t>grupo</a:t>
            </a:r>
            <a:r>
              <a:rPr lang="en-GB" dirty="0"/>
              <a:t> </a:t>
            </a:r>
            <a:r>
              <a:rPr lang="en-GB" dirty="0" err="1"/>
              <a:t>amplio</a:t>
            </a:r>
            <a:r>
              <a:rPr lang="en-GB" dirty="0"/>
              <a:t> de </a:t>
            </a:r>
            <a:r>
              <a:rPr lang="en-GB" dirty="0" err="1"/>
              <a:t>países</a:t>
            </a:r>
            <a:r>
              <a:rPr lang="en-GB" dirty="0"/>
              <a:t> con </a:t>
            </a:r>
            <a:r>
              <a:rPr lang="en-GB" dirty="0" err="1"/>
              <a:t>equilibrio</a:t>
            </a:r>
            <a:r>
              <a:rPr lang="en-GB" dirty="0"/>
              <a:t> </a:t>
            </a:r>
            <a:r>
              <a:rPr lang="en-GB" dirty="0" err="1"/>
              <a:t>geográfico</a:t>
            </a:r>
            <a:r>
              <a:rPr lang="en-GB" dirty="0"/>
              <a:t> para </a:t>
            </a:r>
            <a:r>
              <a:rPr lang="en-GB" dirty="0" err="1"/>
              <a:t>justificar</a:t>
            </a:r>
            <a:r>
              <a:rPr lang="en-GB" dirty="0"/>
              <a:t> la </a:t>
            </a:r>
            <a:r>
              <a:rPr lang="en-GB" dirty="0" err="1"/>
              <a:t>solicitud</a:t>
            </a:r>
            <a:r>
              <a:rPr lang="en-GB" dirty="0"/>
              <a:t> de </a:t>
            </a:r>
            <a:r>
              <a:rPr lang="en-GB" dirty="0" err="1"/>
              <a:t>fondos</a:t>
            </a:r>
            <a:r>
              <a:rPr lang="en-GB" dirty="0"/>
              <a:t> </a:t>
            </a:r>
            <a:r>
              <a:rPr lang="en-GB" dirty="0" err="1"/>
              <a:t>adicionales</a:t>
            </a:r>
            <a:endParaRPr lang="en-GB" dirty="0"/>
          </a:p>
          <a:p>
            <a:r>
              <a:rPr lang="en-GB" dirty="0" err="1"/>
              <a:t>Recibir</a:t>
            </a:r>
            <a:r>
              <a:rPr lang="en-GB" dirty="0"/>
              <a:t> </a:t>
            </a:r>
            <a:r>
              <a:rPr lang="en-GB" dirty="0" err="1"/>
              <a:t>recursos</a:t>
            </a:r>
            <a:r>
              <a:rPr lang="en-GB" dirty="0"/>
              <a:t> y </a:t>
            </a:r>
            <a:r>
              <a:rPr lang="en-GB" dirty="0" err="1"/>
              <a:t>formación</a:t>
            </a:r>
            <a:r>
              <a:rPr lang="en-GB" dirty="0"/>
              <a:t> </a:t>
            </a:r>
            <a:r>
              <a:rPr lang="en-GB" dirty="0" err="1"/>
              <a:t>adicionales</a:t>
            </a:r>
            <a:r>
              <a:rPr lang="en-GB" dirty="0"/>
              <a:t> de los SCRC y los </a:t>
            </a:r>
            <a:r>
              <a:rPr lang="en-GB" dirty="0" err="1"/>
              <a:t>consultores</a:t>
            </a:r>
            <a:r>
              <a:rPr lang="en-GB" dirty="0"/>
              <a:t> </a:t>
            </a:r>
            <a:r>
              <a:rPr lang="en-GB" dirty="0" err="1"/>
              <a:t>regionales</a:t>
            </a:r>
            <a:endParaRPr lang="en-GB" dirty="0"/>
          </a:p>
          <a:p>
            <a:r>
              <a:rPr lang="en-GB" dirty="0"/>
              <a:t>Una mayor </a:t>
            </a:r>
            <a:r>
              <a:rPr lang="en-GB" dirty="0" err="1"/>
              <a:t>capacidad</a:t>
            </a:r>
            <a:r>
              <a:rPr lang="en-GB" dirty="0"/>
              <a:t> regional produce </a:t>
            </a:r>
            <a:r>
              <a:rPr lang="en-GB" dirty="0" err="1"/>
              <a:t>beneficios</a:t>
            </a:r>
            <a:r>
              <a:rPr lang="en-GB" dirty="0"/>
              <a:t> a largo </a:t>
            </a:r>
            <a:r>
              <a:rPr lang="en-GB" dirty="0" err="1"/>
              <a:t>plazo</a:t>
            </a:r>
            <a:endParaRPr lang="en-GB" dirty="0"/>
          </a:p>
          <a:p>
            <a:r>
              <a:rPr lang="en-GB" dirty="0" err="1"/>
              <a:t>Recibir</a:t>
            </a:r>
            <a:r>
              <a:rPr lang="en-GB" dirty="0"/>
              <a:t> una </a:t>
            </a:r>
            <a:r>
              <a:rPr lang="en-GB" dirty="0" err="1"/>
              <a:t>cantidad</a:t>
            </a:r>
            <a:r>
              <a:rPr lang="en-GB" dirty="0"/>
              <a:t> </a:t>
            </a:r>
            <a:r>
              <a:rPr lang="en-GB" dirty="0" err="1"/>
              <a:t>equivalente</a:t>
            </a:r>
            <a:r>
              <a:rPr lang="en-GB" dirty="0"/>
              <a:t> de </a:t>
            </a:r>
            <a:r>
              <a:rPr lang="en-GB" dirty="0" err="1"/>
              <a:t>fondos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comparación</a:t>
            </a:r>
            <a:r>
              <a:rPr lang="en-GB" dirty="0"/>
              <a:t> con la </a:t>
            </a:r>
            <a:r>
              <a:rPr lang="en-GB" dirty="0" err="1"/>
              <a:t>ejecución</a:t>
            </a:r>
            <a:r>
              <a:rPr lang="en-GB" dirty="0"/>
              <a:t> </a:t>
            </a:r>
            <a:r>
              <a:rPr lang="en-GB" dirty="0" err="1"/>
              <a:t>nacional</a:t>
            </a:r>
            <a:endParaRPr lang="en-GB" dirty="0"/>
          </a:p>
          <a:p>
            <a:r>
              <a:rPr lang="en-GB" dirty="0" err="1"/>
              <a:t>Recibir</a:t>
            </a:r>
            <a:r>
              <a:rPr lang="en-GB" dirty="0"/>
              <a:t> </a:t>
            </a:r>
            <a:r>
              <a:rPr lang="en-GB" dirty="0" err="1"/>
              <a:t>apoyo</a:t>
            </a:r>
            <a:r>
              <a:rPr lang="en-GB" dirty="0"/>
              <a:t> para </a:t>
            </a:r>
            <a:r>
              <a:rPr lang="en-GB" dirty="0" err="1"/>
              <a:t>viajes</a:t>
            </a:r>
            <a:r>
              <a:rPr lang="en-GB" dirty="0"/>
              <a:t> a las COP</a:t>
            </a:r>
          </a:p>
          <a:p>
            <a:r>
              <a:rPr lang="en-GB" dirty="0"/>
              <a:t>Un </a:t>
            </a:r>
            <a:r>
              <a:rPr lang="en-GB" dirty="0" err="1"/>
              <a:t>periodo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largo para </a:t>
            </a:r>
            <a:r>
              <a:rPr lang="en-GB" dirty="0" err="1"/>
              <a:t>completar</a:t>
            </a:r>
            <a:r>
              <a:rPr lang="en-GB" dirty="0"/>
              <a:t> la </a:t>
            </a:r>
            <a:r>
              <a:rPr lang="en-GB" dirty="0" err="1"/>
              <a:t>actualización</a:t>
            </a:r>
            <a:r>
              <a:rPr lang="en-GB" dirty="0"/>
              <a:t> del PNI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978D3-E78C-DF4C-947D-3A56365823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T" b="1"/>
              <a:t>CON</a:t>
            </a:r>
            <a:r>
              <a:rPr lang="es-ES" b="1" dirty="0"/>
              <a:t>TRAS</a:t>
            </a:r>
            <a:endParaRPr lang="en-AT" b="1" dirty="0"/>
          </a:p>
          <a:p>
            <a:r>
              <a:rPr lang="en-GB" dirty="0"/>
              <a:t>¿Se le </a:t>
            </a:r>
            <a:r>
              <a:rPr lang="en-GB" dirty="0" err="1"/>
              <a:t>ocurre</a:t>
            </a:r>
            <a:r>
              <a:rPr lang="en-GB" dirty="0"/>
              <a:t> </a:t>
            </a:r>
            <a:r>
              <a:rPr lang="en-GB" dirty="0" err="1"/>
              <a:t>alguno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3057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DEE5-AE79-4F39-9C7B-D165D9C6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Recordatorios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E8C89-7480-CC48-A8F8-9134B987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07771"/>
            <a:ext cx="9220428" cy="3733591"/>
          </a:xfrm>
        </p:spPr>
        <p:txBody>
          <a:bodyPr>
            <a:normAutofit/>
          </a:bodyPr>
          <a:lstStyle/>
          <a:p>
            <a:r>
              <a:rPr lang="en-GB" sz="2000" b="1" dirty="0" err="1"/>
              <a:t>Obtener</a:t>
            </a:r>
            <a:r>
              <a:rPr lang="en-GB" sz="2000" b="1" dirty="0"/>
              <a:t> cartas de </a:t>
            </a:r>
            <a:r>
              <a:rPr lang="en-GB" sz="2000" b="1" dirty="0" err="1"/>
              <a:t>apoyo</a:t>
            </a:r>
            <a:r>
              <a:rPr lang="en-GB" sz="2000" b="1" dirty="0"/>
              <a:t> antes del </a:t>
            </a:r>
            <a:r>
              <a:rPr lang="en-AT" sz="2000" b="1">
                <a:solidFill>
                  <a:srgbClr val="FF0000"/>
                </a:solidFill>
              </a:rPr>
              <a:t>1 </a:t>
            </a:r>
            <a:r>
              <a:rPr lang="es-ES" sz="2000" b="1" dirty="0">
                <a:solidFill>
                  <a:srgbClr val="FF0000"/>
                </a:solidFill>
              </a:rPr>
              <a:t>de </a:t>
            </a:r>
            <a:r>
              <a:rPr lang="en-AT" sz="2000" b="1">
                <a:solidFill>
                  <a:srgbClr val="FF0000"/>
                </a:solidFill>
              </a:rPr>
              <a:t>May</a:t>
            </a:r>
            <a:r>
              <a:rPr lang="es-ES" sz="2000" b="1" dirty="0">
                <a:solidFill>
                  <a:srgbClr val="FF0000"/>
                </a:solidFill>
              </a:rPr>
              <a:t>o</a:t>
            </a:r>
            <a:endParaRPr lang="en-AT" sz="2000" b="1" dirty="0">
              <a:solidFill>
                <a:srgbClr val="FF0000"/>
              </a:solidFill>
            </a:endParaRPr>
          </a:p>
          <a:p>
            <a:r>
              <a:rPr lang="en-GB" sz="2000" b="1" dirty="0" err="1">
                <a:solidFill>
                  <a:schemeClr val="tx1"/>
                </a:solidFill>
              </a:rPr>
              <a:t>Revisión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completa</a:t>
            </a:r>
            <a:r>
              <a:rPr lang="en-GB" sz="2000" b="1" dirty="0">
                <a:solidFill>
                  <a:schemeClr val="tx1"/>
                </a:solidFill>
              </a:rPr>
              <a:t> de la </a:t>
            </a:r>
            <a:r>
              <a:rPr lang="en-GB" sz="2000" b="1" dirty="0" err="1">
                <a:solidFill>
                  <a:schemeClr val="tx1"/>
                </a:solidFill>
              </a:rPr>
              <a:t>evaluación</a:t>
            </a:r>
            <a:r>
              <a:rPr lang="en-GB" sz="2000" b="1" dirty="0">
                <a:solidFill>
                  <a:schemeClr val="tx1"/>
                </a:solidFill>
              </a:rPr>
              <a:t> de </a:t>
            </a:r>
            <a:r>
              <a:rPr lang="en-GB" sz="2000" b="1" dirty="0" err="1">
                <a:solidFill>
                  <a:schemeClr val="tx1"/>
                </a:solidFill>
              </a:rPr>
              <a:t>línea</a:t>
            </a:r>
            <a:r>
              <a:rPr lang="en-GB" sz="2000" b="1" dirty="0">
                <a:solidFill>
                  <a:schemeClr val="tx1"/>
                </a:solidFill>
              </a:rPr>
              <a:t> de base del </a:t>
            </a:r>
            <a:r>
              <a:rPr lang="en-GB" sz="2000" b="1" dirty="0" err="1">
                <a:solidFill>
                  <a:schemeClr val="tx1"/>
                </a:solidFill>
              </a:rPr>
              <a:t>país</a:t>
            </a:r>
            <a:r>
              <a:rPr lang="en-GB" sz="2000" b="1" dirty="0">
                <a:solidFill>
                  <a:schemeClr val="tx1"/>
                </a:solidFill>
              </a:rPr>
              <a:t> antes del </a:t>
            </a:r>
            <a:r>
              <a:rPr lang="en-AT" sz="2000" b="1">
                <a:solidFill>
                  <a:srgbClr val="FF0000"/>
                </a:solidFill>
              </a:rPr>
              <a:t>1 </a:t>
            </a:r>
            <a:r>
              <a:rPr lang="es-ES" sz="2000" b="1" dirty="0">
                <a:solidFill>
                  <a:srgbClr val="FF0000"/>
                </a:solidFill>
              </a:rPr>
              <a:t>de </a:t>
            </a:r>
            <a:r>
              <a:rPr lang="en-AT" sz="2000" b="1">
                <a:solidFill>
                  <a:srgbClr val="FF0000"/>
                </a:solidFill>
              </a:rPr>
              <a:t>May</a:t>
            </a:r>
            <a:r>
              <a:rPr lang="es-ES" sz="2000" b="1" dirty="0">
                <a:solidFill>
                  <a:srgbClr val="FF0000"/>
                </a:solidFill>
              </a:rPr>
              <a:t>o</a:t>
            </a:r>
            <a:endParaRPr lang="en-AT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T" dirty="0"/>
          </a:p>
          <a:p>
            <a:r>
              <a:rPr lang="es-ES" sz="2000" b="1" dirty="0"/>
              <a:t>Más preguntas</a:t>
            </a:r>
            <a:r>
              <a:rPr lang="en-AT" sz="2000" b="1"/>
              <a:t>:</a:t>
            </a:r>
            <a:endParaRPr lang="en-AT" sz="2000" b="1" dirty="0"/>
          </a:p>
          <a:p>
            <a:pPr lvl="1"/>
            <a:r>
              <a:rPr lang="en-AT" sz="2000" dirty="0"/>
              <a:t>Grace Halla </a:t>
            </a:r>
            <a:r>
              <a:rPr lang="en-AT" sz="2000" dirty="0">
                <a:hlinkClick r:id="rId3"/>
              </a:rPr>
              <a:t>grace.halla@un.</a:t>
            </a:r>
            <a:r>
              <a:rPr lang="en-AT" sz="2000">
                <a:hlinkClick r:id="rId3"/>
              </a:rPr>
              <a:t>org</a:t>
            </a:r>
            <a:r>
              <a:rPr lang="en-AT" sz="2000"/>
              <a:t> </a:t>
            </a:r>
            <a:endParaRPr lang="es-ES" sz="2000" dirty="0"/>
          </a:p>
          <a:p>
            <a:pPr lvl="1"/>
            <a:r>
              <a:rPr lang="es-ES" sz="2000" dirty="0"/>
              <a:t>Miguel van der </a:t>
            </a:r>
            <a:r>
              <a:rPr lang="es-ES" sz="2000" dirty="0" err="1"/>
              <a:t>Velden</a:t>
            </a:r>
            <a:r>
              <a:rPr lang="es-ES" sz="2000" dirty="0"/>
              <a:t> </a:t>
            </a:r>
            <a:r>
              <a:rPr lang="es-ES" sz="2000" dirty="0">
                <a:hlinkClick r:id="rId4"/>
              </a:rPr>
              <a:t>miguel.vandervelden@un.org</a:t>
            </a:r>
            <a:r>
              <a:rPr lang="es-ES" sz="2000" dirty="0"/>
              <a:t> </a:t>
            </a:r>
            <a:endParaRPr lang="en-AT" sz="2000" dirty="0"/>
          </a:p>
          <a:p>
            <a:pPr lvl="1"/>
            <a:r>
              <a:rPr lang="en-GB" sz="2000" dirty="0" err="1"/>
              <a:t>Grabación</a:t>
            </a:r>
            <a:r>
              <a:rPr lang="en-GB" sz="2000" dirty="0"/>
              <a:t> de la </a:t>
            </a:r>
            <a:r>
              <a:rPr lang="en-GB" sz="2000" dirty="0" err="1"/>
              <a:t>reunión</a:t>
            </a:r>
            <a:r>
              <a:rPr lang="en-GB" sz="2000" dirty="0"/>
              <a:t> de hoy</a:t>
            </a:r>
          </a:p>
        </p:txBody>
      </p:sp>
    </p:spTree>
    <p:extLst>
      <p:ext uri="{BB962C8B-B14F-4D97-AF65-F5344CB8AC3E}">
        <p14:creationId xmlns:p14="http://schemas.microsoft.com/office/powerpoint/2010/main" val="39827434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11A0-50AD-48F8-8F5E-45002DEA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Esquema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F497-DFE2-4009-BBBE-0E8F82C85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 err="1"/>
              <a:t>Resumen</a:t>
            </a:r>
            <a:r>
              <a:rPr lang="en-US" sz="2000" b="1" dirty="0"/>
              <a:t> y </a:t>
            </a:r>
            <a:r>
              <a:rPr lang="en-US" sz="2000" b="1" dirty="0" err="1"/>
              <a:t>razonamiento</a:t>
            </a:r>
            <a:r>
              <a:rPr lang="en-US" sz="2000" b="1" dirty="0"/>
              <a:t> del Proyecto</a:t>
            </a:r>
          </a:p>
          <a:p>
            <a:r>
              <a:rPr lang="en-US" sz="2000" b="1" dirty="0" err="1"/>
              <a:t>Componente</a:t>
            </a:r>
            <a:r>
              <a:rPr lang="en-US" sz="2000" b="1" dirty="0"/>
              <a:t> global: por </a:t>
            </a:r>
            <a:r>
              <a:rPr lang="en-US" sz="2000" b="1" dirty="0" err="1"/>
              <a:t>qué</a:t>
            </a:r>
            <a:r>
              <a:rPr lang="en-US" sz="2000" b="1" dirty="0"/>
              <a:t> y </a:t>
            </a:r>
            <a:r>
              <a:rPr lang="en-US" sz="2000" b="1" dirty="0" err="1"/>
              <a:t>cómo</a:t>
            </a:r>
            <a:endParaRPr lang="en-US" sz="2000" b="1" dirty="0"/>
          </a:p>
          <a:p>
            <a:r>
              <a:rPr lang="en-US" sz="2000" b="1" dirty="0" err="1"/>
              <a:t>Componente</a:t>
            </a:r>
            <a:r>
              <a:rPr lang="en-US" sz="2000" b="1" dirty="0"/>
              <a:t> </a:t>
            </a:r>
            <a:r>
              <a:rPr lang="en-US" sz="2000" b="1" dirty="0" err="1"/>
              <a:t>nacional</a:t>
            </a:r>
            <a:endParaRPr lang="en-US" sz="2000" b="1" dirty="0"/>
          </a:p>
          <a:p>
            <a:r>
              <a:rPr lang="en-US" sz="2000" b="1" dirty="0" err="1"/>
              <a:t>Presupuesto</a:t>
            </a:r>
            <a:r>
              <a:rPr lang="en-US" sz="2000" b="1" dirty="0"/>
              <a:t> y </a:t>
            </a:r>
            <a:r>
              <a:rPr lang="en-US" sz="2000" b="1" dirty="0" err="1"/>
              <a:t>acuerdo</a:t>
            </a:r>
            <a:r>
              <a:rPr lang="en-US" sz="2000" b="1" dirty="0"/>
              <a:t> de </a:t>
            </a:r>
            <a:r>
              <a:rPr lang="en-US" sz="2000" b="1" dirty="0" err="1"/>
              <a:t>ejecución</a:t>
            </a:r>
            <a:endParaRPr lang="en-US" sz="2000" b="1" dirty="0"/>
          </a:p>
          <a:p>
            <a:r>
              <a:rPr lang="en-US" sz="2000" b="1" dirty="0"/>
              <a:t>¿Por 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unirse</a:t>
            </a:r>
            <a:r>
              <a:rPr lang="en-US" sz="2000" b="1" dirty="0"/>
              <a:t> al </a:t>
            </a:r>
            <a:r>
              <a:rPr lang="en-US" sz="2000" b="1" dirty="0" err="1"/>
              <a:t>proyecto</a:t>
            </a:r>
            <a:r>
              <a:rPr lang="en-US" sz="2000" b="1" dirty="0"/>
              <a:t> global de los PNI?</a:t>
            </a:r>
          </a:p>
          <a:p>
            <a:r>
              <a:rPr lang="en-US" sz="2000" b="1" dirty="0" err="1"/>
              <a:t>Preguntas</a:t>
            </a:r>
            <a:r>
              <a:rPr lang="en-US" sz="2000" b="1" dirty="0"/>
              <a:t> y </a:t>
            </a:r>
            <a:r>
              <a:rPr lang="en-US" sz="2000" b="1" dirty="0" err="1"/>
              <a:t>Respuestas</a:t>
            </a: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882022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6F88-8146-4A6A-8A0A-1DF524A2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Resumen</a:t>
            </a:r>
            <a:r>
              <a:rPr lang="en-US" b="1" dirty="0"/>
              <a:t> del </a:t>
            </a:r>
            <a:r>
              <a:rPr lang="en-US" b="1" dirty="0" err="1"/>
              <a:t>proyecto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ABA3-3ACF-4348-B4B9-974D0B1A4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62" y="1779589"/>
            <a:ext cx="8596668" cy="44688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 err="1">
                <a:ea typeface="+mn-lt"/>
                <a:cs typeface="+mn-lt"/>
              </a:rPr>
              <a:t>Título</a:t>
            </a:r>
            <a:r>
              <a:rPr lang="en-US" sz="2000" b="1" dirty="0">
                <a:ea typeface="+mn-lt"/>
                <a:cs typeface="+mn-lt"/>
              </a:rPr>
              <a:t>: </a:t>
            </a:r>
            <a:r>
              <a:rPr lang="en-US" sz="2000" dirty="0">
                <a:ea typeface="+mn-lt"/>
                <a:cs typeface="+mn-lt"/>
              </a:rPr>
              <a:t>Desarrollo, </a:t>
            </a:r>
            <a:r>
              <a:rPr lang="en-US" sz="2000" dirty="0" err="1">
                <a:ea typeface="+mn-lt"/>
                <a:cs typeface="+mn-lt"/>
              </a:rPr>
              <a:t>revisión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dirty="0" err="1">
                <a:ea typeface="+mn-lt"/>
                <a:cs typeface="+mn-lt"/>
              </a:rPr>
              <a:t>actualización</a:t>
            </a:r>
            <a:r>
              <a:rPr lang="en-US" sz="2000" dirty="0">
                <a:ea typeface="+mn-lt"/>
                <a:cs typeface="+mn-lt"/>
              </a:rPr>
              <a:t> global de los Planes </a:t>
            </a:r>
            <a:r>
              <a:rPr lang="en-US" sz="2000" dirty="0" err="1">
                <a:ea typeface="+mn-lt"/>
                <a:cs typeface="+mn-lt"/>
              </a:rPr>
              <a:t>Nacionales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Implementación</a:t>
            </a:r>
            <a:r>
              <a:rPr lang="en-US" sz="2000" dirty="0">
                <a:ea typeface="+mn-lt"/>
                <a:cs typeface="+mn-lt"/>
              </a:rPr>
              <a:t> (PNI)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el </a:t>
            </a:r>
            <a:r>
              <a:rPr lang="en-US" sz="2000" dirty="0" err="1">
                <a:ea typeface="+mn-lt"/>
                <a:cs typeface="+mn-lt"/>
              </a:rPr>
              <a:t>marco</a:t>
            </a:r>
            <a:r>
              <a:rPr lang="en-US" sz="2000" dirty="0">
                <a:ea typeface="+mn-lt"/>
                <a:cs typeface="+mn-lt"/>
              </a:rPr>
              <a:t> del </a:t>
            </a:r>
            <a:r>
              <a:rPr lang="en-US" sz="2000" dirty="0" err="1">
                <a:ea typeface="+mn-lt"/>
                <a:cs typeface="+mn-lt"/>
              </a:rPr>
              <a:t>Convenio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Estocolmo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sobre</a:t>
            </a:r>
            <a:r>
              <a:rPr lang="en-US" sz="2000" dirty="0">
                <a:ea typeface="+mn-lt"/>
                <a:cs typeface="+mn-lt"/>
              </a:rPr>
              <a:t> los COP</a:t>
            </a:r>
          </a:p>
          <a:p>
            <a:r>
              <a:rPr lang="en-US" sz="2000" b="1" dirty="0" err="1">
                <a:ea typeface="+mn-lt"/>
                <a:cs typeface="+mn-lt"/>
              </a:rPr>
              <a:t>Duración</a:t>
            </a:r>
            <a:r>
              <a:rPr lang="en-US" sz="2000" b="1" dirty="0">
                <a:ea typeface="+mn-lt"/>
                <a:cs typeface="+mn-lt"/>
              </a:rPr>
              <a:t>: </a:t>
            </a:r>
            <a:r>
              <a:rPr lang="en-US" sz="2000" dirty="0">
                <a:ea typeface="+mn-lt"/>
                <a:cs typeface="+mn-lt"/>
              </a:rPr>
              <a:t>4 </a:t>
            </a:r>
            <a:r>
              <a:rPr lang="en-US" sz="2000" dirty="0" err="1">
                <a:ea typeface="+mn-lt"/>
                <a:cs typeface="+mn-lt"/>
              </a:rPr>
              <a:t>años</a:t>
            </a:r>
            <a:r>
              <a:rPr lang="en-US" sz="2000" dirty="0">
                <a:ea typeface="+mn-lt"/>
                <a:cs typeface="+mn-lt"/>
              </a:rPr>
              <a:t> (2021-2025)</a:t>
            </a:r>
          </a:p>
          <a:p>
            <a:r>
              <a:rPr lang="en-US" sz="2000" b="1" dirty="0" err="1">
                <a:ea typeface="+mn-lt"/>
                <a:cs typeface="+mn-lt"/>
              </a:rPr>
              <a:t>Agencias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ejecutoras</a:t>
            </a:r>
            <a:r>
              <a:rPr lang="en-US" sz="2000" b="1" dirty="0">
                <a:ea typeface="+mn-lt"/>
                <a:cs typeface="+mn-lt"/>
              </a:rPr>
              <a:t>: </a:t>
            </a:r>
            <a:r>
              <a:rPr lang="en-US" sz="2000" dirty="0">
                <a:ea typeface="+mn-lt"/>
                <a:cs typeface="+mn-lt"/>
              </a:rPr>
              <a:t>los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SCRC y BCRC (Africa Institute, China, Caribe, RECETOX, Senegal, Uruguay) y el “Green Growth Knowledge Platform” (GGKP)</a:t>
            </a:r>
          </a:p>
          <a:p>
            <a:r>
              <a:rPr lang="en-US" sz="2000" b="1" dirty="0" err="1">
                <a:ea typeface="+mn-lt"/>
                <a:cs typeface="+mn-lt"/>
              </a:rPr>
              <a:t>Componentes</a:t>
            </a:r>
            <a:endParaRPr lang="en-US" sz="2000" b="1" dirty="0">
              <a:ea typeface="+mn-lt"/>
              <a:cs typeface="+mn-lt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>
                <a:ea typeface="+mn-lt"/>
                <a:cs typeface="+mn-lt"/>
              </a:rPr>
              <a:t>Construir</a:t>
            </a:r>
            <a:r>
              <a:rPr lang="en-US" sz="2000" dirty="0">
                <a:ea typeface="+mn-lt"/>
                <a:cs typeface="+mn-lt"/>
              </a:rPr>
              <a:t> el </a:t>
            </a:r>
            <a:r>
              <a:rPr lang="en-US" sz="2000" dirty="0" err="1">
                <a:ea typeface="+mn-lt"/>
                <a:cs typeface="+mn-lt"/>
              </a:rPr>
              <a:t>apoyo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político</a:t>
            </a:r>
            <a:r>
              <a:rPr lang="en-US" sz="2000" dirty="0">
                <a:ea typeface="+mn-lt"/>
                <a:cs typeface="+mn-lt"/>
              </a:rPr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>
                <a:ea typeface="+mn-lt"/>
                <a:cs typeface="+mn-lt"/>
              </a:rPr>
              <a:t>Aumentar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capacidad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técnica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nacional</a:t>
            </a:r>
            <a:r>
              <a:rPr lang="en-US" sz="2000" dirty="0">
                <a:ea typeface="+mn-lt"/>
                <a:cs typeface="+mn-lt"/>
              </a:rPr>
              <a:t> y regional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>
                <a:ea typeface="+mn-lt"/>
                <a:cs typeface="+mn-lt"/>
              </a:rPr>
              <a:t>Completar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actualización</a:t>
            </a:r>
            <a:r>
              <a:rPr lang="en-US" sz="2000" dirty="0">
                <a:ea typeface="+mn-lt"/>
                <a:cs typeface="+mn-lt"/>
              </a:rPr>
              <a:t> de los PNI/</a:t>
            </a:r>
            <a:r>
              <a:rPr lang="en-US" sz="2000" dirty="0" err="1">
                <a:ea typeface="+mn-lt"/>
                <a:cs typeface="+mn-lt"/>
              </a:rPr>
              <a:t>Actualización</a:t>
            </a:r>
            <a:r>
              <a:rPr lang="en-US" sz="2000" dirty="0">
                <a:ea typeface="+mn-lt"/>
                <a:cs typeface="+mn-lt"/>
              </a:rPr>
              <a:t> de PNI (</a:t>
            </a:r>
            <a:r>
              <a:rPr lang="en-US" sz="2000" dirty="0" err="1">
                <a:ea typeface="+mn-lt"/>
                <a:cs typeface="+mn-lt"/>
              </a:rPr>
              <a:t>proceso</a:t>
            </a:r>
            <a:r>
              <a:rPr lang="en-US" sz="2000" dirty="0">
                <a:ea typeface="+mn-lt"/>
                <a:cs typeface="+mn-lt"/>
              </a:rPr>
              <a:t> de 5 pasos) e </a:t>
            </a:r>
            <a:r>
              <a:rPr lang="en-US" sz="2000" dirty="0" err="1">
                <a:ea typeface="+mn-lt"/>
                <a:cs typeface="+mn-lt"/>
              </a:rPr>
              <a:t>informes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nacionales</a:t>
            </a:r>
            <a:r>
              <a:rPr lang="en-US" sz="2000" dirty="0">
                <a:ea typeface="+mn-lt"/>
                <a:cs typeface="+mn-lt"/>
              </a:rPr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err="1">
                <a:ea typeface="+mn-lt"/>
                <a:cs typeface="+mn-lt"/>
              </a:rPr>
              <a:t>Garantizar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gestión</a:t>
            </a:r>
            <a:r>
              <a:rPr lang="en-US" sz="2000" dirty="0">
                <a:ea typeface="+mn-lt"/>
                <a:cs typeface="+mn-lt"/>
              </a:rPr>
              <a:t> de los </a:t>
            </a:r>
            <a:r>
              <a:rPr lang="en-US" sz="2000" dirty="0" err="1">
                <a:ea typeface="+mn-lt"/>
                <a:cs typeface="+mn-lt"/>
              </a:rPr>
              <a:t>conocimientos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0433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322A-7BE1-1944-81B4-875A9DA8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Razonamiento del proyecto</a:t>
            </a:r>
            <a:endParaRPr lang="en-A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6430-8D81-4540-AD56-98C26F21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err="1"/>
              <a:t>Artículos</a:t>
            </a:r>
            <a:r>
              <a:rPr lang="de-AT" dirty="0"/>
              <a:t> 7 (PNI </a:t>
            </a:r>
            <a:r>
              <a:rPr lang="de-AT" dirty="0" err="1"/>
              <a:t>y</a:t>
            </a:r>
            <a:r>
              <a:rPr lang="de-AT" dirty="0"/>
              <a:t> </a:t>
            </a:r>
            <a:r>
              <a:rPr lang="de-AT" dirty="0" err="1"/>
              <a:t>actualizaciones</a:t>
            </a:r>
            <a:r>
              <a:rPr lang="de-AT" dirty="0"/>
              <a:t> de los PNI) </a:t>
            </a:r>
            <a:r>
              <a:rPr lang="de-AT" dirty="0" err="1"/>
              <a:t>y</a:t>
            </a:r>
            <a:r>
              <a:rPr lang="de-AT" dirty="0"/>
              <a:t> 15 (</a:t>
            </a:r>
            <a:r>
              <a:rPr lang="de-AT" dirty="0" err="1"/>
              <a:t>informes</a:t>
            </a:r>
            <a:r>
              <a:rPr lang="de-AT" dirty="0"/>
              <a:t> </a:t>
            </a:r>
            <a:r>
              <a:rPr lang="de-AT" dirty="0" err="1"/>
              <a:t>nacionales</a:t>
            </a:r>
            <a:r>
              <a:rPr lang="de-AT" dirty="0"/>
              <a:t>)</a:t>
            </a:r>
          </a:p>
          <a:p>
            <a:r>
              <a:rPr lang="de-AT" dirty="0" err="1"/>
              <a:t>Cansancio</a:t>
            </a:r>
            <a:r>
              <a:rPr lang="de-AT" dirty="0"/>
              <a:t> entre las </a:t>
            </a:r>
            <a:r>
              <a:rPr lang="de-AT" dirty="0" err="1"/>
              <a:t>Partes</a:t>
            </a:r>
            <a:r>
              <a:rPr lang="de-AT" dirty="0"/>
              <a:t> del </a:t>
            </a:r>
            <a:r>
              <a:rPr lang="de-AT" dirty="0" err="1"/>
              <a:t>Convenio</a:t>
            </a:r>
            <a:r>
              <a:rPr lang="de-AT" dirty="0"/>
              <a:t> de </a:t>
            </a:r>
            <a:r>
              <a:rPr lang="de-AT" dirty="0" err="1"/>
              <a:t>Estocolmo</a:t>
            </a:r>
            <a:r>
              <a:rPr lang="de-AT" dirty="0"/>
              <a:t> </a:t>
            </a:r>
            <a:r>
              <a:rPr lang="de-AT" dirty="0" err="1"/>
              <a:t>para</a:t>
            </a:r>
            <a:r>
              <a:rPr lang="de-AT" dirty="0"/>
              <a:t> </a:t>
            </a:r>
            <a:r>
              <a:rPr lang="de-AT" dirty="0" err="1"/>
              <a:t>actualizar</a:t>
            </a:r>
            <a:r>
              <a:rPr lang="de-AT" dirty="0"/>
              <a:t> </a:t>
            </a:r>
            <a:r>
              <a:rPr lang="de-AT" dirty="0" err="1"/>
              <a:t>sus</a:t>
            </a:r>
            <a:r>
              <a:rPr lang="de-AT" dirty="0"/>
              <a:t> PNI</a:t>
            </a:r>
          </a:p>
          <a:p>
            <a:r>
              <a:rPr lang="de-AT" dirty="0" err="1"/>
              <a:t>Dependencia</a:t>
            </a:r>
            <a:r>
              <a:rPr lang="de-AT" dirty="0"/>
              <a:t> de la </a:t>
            </a:r>
            <a:r>
              <a:rPr lang="de-AT" dirty="0" err="1"/>
              <a:t>financiación</a:t>
            </a:r>
            <a:r>
              <a:rPr lang="de-AT" dirty="0"/>
              <a:t> </a:t>
            </a:r>
            <a:r>
              <a:rPr lang="de-AT" dirty="0" err="1"/>
              <a:t>y</a:t>
            </a:r>
            <a:r>
              <a:rPr lang="de-AT" dirty="0"/>
              <a:t> los </a:t>
            </a:r>
            <a:r>
              <a:rPr lang="de-AT" dirty="0" err="1"/>
              <a:t>expertos</a:t>
            </a:r>
            <a:r>
              <a:rPr lang="de-AT" dirty="0"/>
              <a:t> </a:t>
            </a:r>
            <a:r>
              <a:rPr lang="de-AT" dirty="0" err="1"/>
              <a:t>internacionales</a:t>
            </a:r>
            <a:r>
              <a:rPr lang="de-AT" dirty="0"/>
              <a:t> (</a:t>
            </a:r>
            <a:r>
              <a:rPr lang="de-AT" dirty="0" err="1"/>
              <a:t>falta</a:t>
            </a:r>
            <a:r>
              <a:rPr lang="de-AT" dirty="0"/>
              <a:t> de </a:t>
            </a:r>
            <a:r>
              <a:rPr lang="de-AT" dirty="0" err="1"/>
              <a:t>experiencia</a:t>
            </a:r>
            <a:r>
              <a:rPr lang="de-AT" dirty="0"/>
              <a:t> </a:t>
            </a:r>
            <a:r>
              <a:rPr lang="de-AT" dirty="0" err="1"/>
              <a:t>nacional</a:t>
            </a:r>
            <a:r>
              <a:rPr lang="de-AT" dirty="0"/>
              <a:t> </a:t>
            </a:r>
            <a:r>
              <a:rPr lang="de-AT" dirty="0" err="1"/>
              <a:t>y</a:t>
            </a:r>
            <a:r>
              <a:rPr lang="de-AT" dirty="0"/>
              <a:t> regional)</a:t>
            </a:r>
          </a:p>
          <a:p>
            <a:r>
              <a:rPr lang="de-AT" dirty="0" err="1"/>
              <a:t>Dificultades</a:t>
            </a:r>
            <a:r>
              <a:rPr lang="de-AT" dirty="0"/>
              <a:t> </a:t>
            </a:r>
            <a:r>
              <a:rPr lang="de-AT" dirty="0" err="1"/>
              <a:t>para</a:t>
            </a:r>
            <a:r>
              <a:rPr lang="de-AT" dirty="0"/>
              <a:t> </a:t>
            </a:r>
            <a:r>
              <a:rPr lang="de-AT" dirty="0" err="1"/>
              <a:t>utilizar</a:t>
            </a:r>
            <a:r>
              <a:rPr lang="de-AT" dirty="0"/>
              <a:t> los </a:t>
            </a:r>
            <a:r>
              <a:rPr lang="de-AT" dirty="0" err="1"/>
              <a:t>documentos</a:t>
            </a:r>
            <a:r>
              <a:rPr lang="de-AT" dirty="0"/>
              <a:t> </a:t>
            </a:r>
            <a:r>
              <a:rPr lang="de-AT" dirty="0" err="1"/>
              <a:t>y</a:t>
            </a:r>
            <a:r>
              <a:rPr lang="de-AT" dirty="0"/>
              <a:t> </a:t>
            </a:r>
            <a:r>
              <a:rPr lang="de-AT" dirty="0" err="1"/>
              <a:t>herramientas</a:t>
            </a:r>
            <a:r>
              <a:rPr lang="de-AT" dirty="0"/>
              <a:t> de </a:t>
            </a:r>
            <a:r>
              <a:rPr lang="de-AT" dirty="0" err="1"/>
              <a:t>orientación</a:t>
            </a:r>
            <a:r>
              <a:rPr lang="de-AT" dirty="0"/>
              <a:t> existentes</a:t>
            </a:r>
          </a:p>
          <a:p>
            <a:r>
              <a:rPr lang="de-AT" dirty="0" err="1"/>
              <a:t>Largos</a:t>
            </a:r>
            <a:r>
              <a:rPr lang="de-AT" dirty="0"/>
              <a:t> </a:t>
            </a:r>
            <a:r>
              <a:rPr lang="de-AT" dirty="0" err="1"/>
              <a:t>periodos</a:t>
            </a:r>
            <a:r>
              <a:rPr lang="de-AT" dirty="0"/>
              <a:t> de </a:t>
            </a:r>
            <a:r>
              <a:rPr lang="de-AT" dirty="0" err="1"/>
              <a:t>validación</a:t>
            </a:r>
            <a:r>
              <a:rPr lang="de-AT" dirty="0"/>
              <a:t> </a:t>
            </a:r>
            <a:r>
              <a:rPr lang="de-AT" dirty="0" err="1"/>
              <a:t>y</a:t>
            </a:r>
            <a:r>
              <a:rPr lang="de-AT" dirty="0"/>
              <a:t> </a:t>
            </a:r>
            <a:r>
              <a:rPr lang="de-AT" dirty="0" err="1"/>
              <a:t>endoso</a:t>
            </a:r>
            <a:endParaRPr lang="de-AT" dirty="0"/>
          </a:p>
          <a:p>
            <a:r>
              <a:rPr lang="de-AT" dirty="0" err="1"/>
              <a:t>Falta</a:t>
            </a:r>
            <a:r>
              <a:rPr lang="de-AT" dirty="0"/>
              <a:t> de </a:t>
            </a:r>
            <a:r>
              <a:rPr lang="de-AT" dirty="0" err="1"/>
              <a:t>información</a:t>
            </a:r>
            <a:r>
              <a:rPr lang="de-AT" dirty="0"/>
              <a:t> </a:t>
            </a:r>
            <a:r>
              <a:rPr lang="de-AT" dirty="0" err="1"/>
              <a:t>sobre</a:t>
            </a:r>
            <a:r>
              <a:rPr lang="de-AT" dirty="0"/>
              <a:t> la </a:t>
            </a:r>
            <a:r>
              <a:rPr lang="de-AT" dirty="0" err="1"/>
              <a:t>producción</a:t>
            </a:r>
            <a:r>
              <a:rPr lang="de-AT" dirty="0"/>
              <a:t>, </a:t>
            </a:r>
            <a:r>
              <a:rPr lang="de-AT" dirty="0" err="1"/>
              <a:t>el</a:t>
            </a:r>
            <a:r>
              <a:rPr lang="de-AT" dirty="0"/>
              <a:t> </a:t>
            </a:r>
            <a:r>
              <a:rPr lang="de-AT" dirty="0" err="1"/>
              <a:t>uso</a:t>
            </a:r>
            <a:r>
              <a:rPr lang="de-AT" dirty="0"/>
              <a:t> </a:t>
            </a:r>
            <a:r>
              <a:rPr lang="de-AT" dirty="0" err="1"/>
              <a:t>y</a:t>
            </a:r>
            <a:r>
              <a:rPr lang="de-AT" dirty="0"/>
              <a:t> </a:t>
            </a:r>
            <a:r>
              <a:rPr lang="de-AT" dirty="0" err="1"/>
              <a:t>el</a:t>
            </a:r>
            <a:r>
              <a:rPr lang="de-AT" dirty="0"/>
              <a:t> </a:t>
            </a:r>
            <a:r>
              <a:rPr lang="de-AT" dirty="0" err="1"/>
              <a:t>comercio</a:t>
            </a:r>
            <a:r>
              <a:rPr lang="de-AT" dirty="0"/>
              <a:t> </a:t>
            </a:r>
            <a:r>
              <a:rPr lang="de-AT" dirty="0" err="1"/>
              <a:t>mundiales</a:t>
            </a:r>
            <a:r>
              <a:rPr lang="de-AT" dirty="0"/>
              <a:t> de </a:t>
            </a:r>
            <a:r>
              <a:rPr lang="de-AT" dirty="0" err="1"/>
              <a:t>productos</a:t>
            </a:r>
            <a:r>
              <a:rPr lang="de-AT" dirty="0"/>
              <a:t> </a:t>
            </a:r>
            <a:r>
              <a:rPr lang="de-AT" dirty="0" err="1"/>
              <a:t>químicos</a:t>
            </a:r>
            <a:r>
              <a:rPr lang="de-AT" dirty="0"/>
              <a:t> </a:t>
            </a:r>
            <a:r>
              <a:rPr lang="de-AT" dirty="0" err="1"/>
              <a:t>y</a:t>
            </a:r>
            <a:r>
              <a:rPr lang="de-AT" dirty="0"/>
              <a:t> </a:t>
            </a:r>
            <a:r>
              <a:rPr lang="de-AT" dirty="0" err="1"/>
              <a:t>productos</a:t>
            </a:r>
            <a:r>
              <a:rPr lang="de-AT" dirty="0"/>
              <a:t> </a:t>
            </a:r>
            <a:r>
              <a:rPr lang="de-AT" dirty="0" err="1"/>
              <a:t>recientemente</a:t>
            </a:r>
            <a:r>
              <a:rPr lang="de-AT" dirty="0"/>
              <a:t> </a:t>
            </a:r>
            <a:r>
              <a:rPr lang="de-AT" dirty="0" err="1"/>
              <a:t>incluidos</a:t>
            </a:r>
            <a:r>
              <a:rPr lang="de-AT" dirty="0"/>
              <a:t> en la </a:t>
            </a:r>
            <a:r>
              <a:rPr lang="de-AT" dirty="0" err="1"/>
              <a:t>lista</a:t>
            </a:r>
            <a:endParaRPr lang="de-AT" dirty="0"/>
          </a:p>
          <a:p>
            <a:r>
              <a:rPr lang="de-AT" dirty="0" err="1"/>
              <a:t>Falta</a:t>
            </a:r>
            <a:r>
              <a:rPr lang="de-AT" dirty="0"/>
              <a:t> de </a:t>
            </a:r>
            <a:r>
              <a:rPr lang="de-AT" dirty="0" err="1"/>
              <a:t>apoyo</a:t>
            </a:r>
            <a:r>
              <a:rPr lang="de-AT" dirty="0"/>
              <a:t> en la </a:t>
            </a:r>
            <a:r>
              <a:rPr lang="de-AT" dirty="0" err="1"/>
              <a:t>presentación</a:t>
            </a:r>
            <a:r>
              <a:rPr lang="de-AT" dirty="0"/>
              <a:t> de </a:t>
            </a:r>
            <a:r>
              <a:rPr lang="de-AT" dirty="0" err="1"/>
              <a:t>informes</a:t>
            </a:r>
            <a:r>
              <a:rPr lang="de-AT" dirty="0"/>
              <a:t> </a:t>
            </a:r>
            <a:r>
              <a:rPr lang="de-AT" dirty="0" err="1"/>
              <a:t>nacionales</a:t>
            </a:r>
            <a:endParaRPr lang="de-AT" dirty="0"/>
          </a:p>
          <a:p>
            <a:r>
              <a:rPr lang="de-AT" dirty="0"/>
              <a:t>Es </a:t>
            </a:r>
            <a:r>
              <a:rPr lang="de-AT" dirty="0" err="1"/>
              <a:t>necesario</a:t>
            </a:r>
            <a:r>
              <a:rPr lang="de-AT" dirty="0"/>
              <a:t> </a:t>
            </a:r>
            <a:r>
              <a:rPr lang="de-AT" dirty="0" err="1"/>
              <a:t>completar</a:t>
            </a:r>
            <a:r>
              <a:rPr lang="de-AT" dirty="0"/>
              <a:t> la </a:t>
            </a:r>
            <a:r>
              <a:rPr lang="de-AT" dirty="0" err="1"/>
              <a:t>actualización</a:t>
            </a:r>
            <a:r>
              <a:rPr lang="de-AT" dirty="0"/>
              <a:t> del PNI </a:t>
            </a:r>
            <a:r>
              <a:rPr lang="de-AT" dirty="0" err="1"/>
              <a:t>para</a:t>
            </a:r>
            <a:r>
              <a:rPr lang="de-AT" dirty="0"/>
              <a:t> </a:t>
            </a:r>
            <a:r>
              <a:rPr lang="de-AT" dirty="0" err="1"/>
              <a:t>ser</a:t>
            </a:r>
            <a:r>
              <a:rPr lang="de-AT" dirty="0"/>
              <a:t> </a:t>
            </a:r>
            <a:r>
              <a:rPr lang="de-AT" dirty="0" err="1"/>
              <a:t>elegible</a:t>
            </a:r>
            <a:r>
              <a:rPr lang="de-AT" dirty="0"/>
              <a:t> </a:t>
            </a:r>
            <a:r>
              <a:rPr lang="de-AT" dirty="0" err="1"/>
              <a:t>para</a:t>
            </a:r>
            <a:r>
              <a:rPr lang="de-AT" dirty="0"/>
              <a:t> </a:t>
            </a:r>
            <a:r>
              <a:rPr lang="de-AT" dirty="0" err="1"/>
              <a:t>otros</a:t>
            </a:r>
            <a:r>
              <a:rPr lang="de-AT" dirty="0"/>
              <a:t> </a:t>
            </a:r>
            <a:r>
              <a:rPr lang="de-AT" dirty="0" err="1"/>
              <a:t>proyectos</a:t>
            </a:r>
            <a:r>
              <a:rPr lang="de-AT" dirty="0"/>
              <a:t> de COP</a:t>
            </a:r>
          </a:p>
          <a:p>
            <a:r>
              <a:rPr lang="de-AT" dirty="0" err="1"/>
              <a:t>Proyectos</a:t>
            </a:r>
            <a:r>
              <a:rPr lang="de-AT" dirty="0"/>
              <a:t> globales </a:t>
            </a:r>
            <a:r>
              <a:rPr lang="de-AT" dirty="0" err="1"/>
              <a:t>anteriores</a:t>
            </a:r>
            <a:r>
              <a:rPr lang="de-AT" dirty="0"/>
              <a:t> </a:t>
            </a:r>
            <a:r>
              <a:rPr lang="de-AT" dirty="0" err="1"/>
              <a:t>que</a:t>
            </a:r>
            <a:r>
              <a:rPr lang="de-AT" dirty="0"/>
              <a:t> </a:t>
            </a:r>
            <a:r>
              <a:rPr lang="de-AT" dirty="0" err="1"/>
              <a:t>han</a:t>
            </a:r>
            <a:r>
              <a:rPr lang="de-AT" dirty="0"/>
              <a:t> </a:t>
            </a:r>
            <a:r>
              <a:rPr lang="de-AT" dirty="0" err="1"/>
              <a:t>demostrado</a:t>
            </a:r>
            <a:r>
              <a:rPr lang="de-AT" dirty="0"/>
              <a:t> </a:t>
            </a:r>
            <a:r>
              <a:rPr lang="de-AT" dirty="0" err="1"/>
              <a:t>ser</a:t>
            </a:r>
            <a:r>
              <a:rPr lang="de-AT" dirty="0"/>
              <a:t> </a:t>
            </a:r>
            <a:r>
              <a:rPr lang="de-AT" dirty="0" err="1"/>
              <a:t>exitosos</a:t>
            </a:r>
            <a:r>
              <a:rPr lang="de-AT" dirty="0"/>
              <a:t> en </a:t>
            </a:r>
            <a:r>
              <a:rPr lang="de-AT" dirty="0" err="1"/>
              <a:t>ciertos</a:t>
            </a:r>
            <a:r>
              <a:rPr lang="de-AT" dirty="0"/>
              <a:t> </a:t>
            </a:r>
            <a:r>
              <a:rPr lang="de-AT" dirty="0" err="1"/>
              <a:t>aspectos</a:t>
            </a:r>
            <a:r>
              <a:rPr lang="de-AT" dirty="0"/>
              <a:t>.</a:t>
            </a:r>
            <a:endParaRPr lang="de-AT" b="1" dirty="0"/>
          </a:p>
          <a:p>
            <a:endParaRPr lang="de-AT" dirty="0"/>
          </a:p>
          <a:p>
            <a:endParaRPr lang="de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775103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1A51-48BD-46ED-A957-38099DB1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14983" cy="896066"/>
          </a:xfrm>
        </p:spPr>
        <p:txBody>
          <a:bodyPr>
            <a:noAutofit/>
          </a:bodyPr>
          <a:lstStyle/>
          <a:p>
            <a:r>
              <a:rPr lang="en-US" b="1" dirty="0" err="1"/>
              <a:t>Diseño</a:t>
            </a:r>
            <a:r>
              <a:rPr lang="en-US" b="1" dirty="0"/>
              <a:t> del </a:t>
            </a:r>
            <a:r>
              <a:rPr lang="en-US" b="1" dirty="0" err="1"/>
              <a:t>componente</a:t>
            </a:r>
            <a:r>
              <a:rPr lang="en-US" b="1" dirty="0"/>
              <a:t> global (1,2 y 4)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D969-9422-412B-8262-A4ABCFC1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47" y="1668162"/>
            <a:ext cx="9962517" cy="45888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Reducir</a:t>
            </a:r>
            <a:r>
              <a:rPr lang="en-US" dirty="0"/>
              <a:t> la </a:t>
            </a:r>
            <a:r>
              <a:rPr lang="en-US" dirty="0" err="1"/>
              <a:t>dependencia</a:t>
            </a:r>
            <a:r>
              <a:rPr lang="en-US" dirty="0"/>
              <a:t> de </a:t>
            </a:r>
            <a:r>
              <a:rPr lang="en-US" dirty="0" err="1"/>
              <a:t>conocimientos</a:t>
            </a:r>
            <a:r>
              <a:rPr lang="en-US" dirty="0"/>
              <a:t> y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externos</a:t>
            </a:r>
            <a:r>
              <a:rPr lang="en-US" dirty="0"/>
              <a:t> para </a:t>
            </a:r>
            <a:r>
              <a:rPr lang="en-US" dirty="0" err="1"/>
              <a:t>desarrollar</a:t>
            </a:r>
            <a:r>
              <a:rPr lang="en-US" dirty="0"/>
              <a:t> el PNI y sus </a:t>
            </a:r>
            <a:r>
              <a:rPr lang="en-US" dirty="0" err="1"/>
              <a:t>actualizaciones</a:t>
            </a:r>
            <a:endParaRPr lang="en-US" dirty="0"/>
          </a:p>
          <a:p>
            <a:r>
              <a:rPr lang="en-US" dirty="0" err="1"/>
              <a:t>Solicitud</a:t>
            </a:r>
            <a:r>
              <a:rPr lang="en-US" dirty="0"/>
              <a:t> de </a:t>
            </a:r>
            <a:r>
              <a:rPr lang="en-US" dirty="0" err="1"/>
              <a:t>financiación</a:t>
            </a:r>
            <a:r>
              <a:rPr lang="en-US" dirty="0"/>
              <a:t> </a:t>
            </a:r>
            <a:r>
              <a:rPr lang="en-US" dirty="0" err="1"/>
              <a:t>adicional</a:t>
            </a:r>
            <a:r>
              <a:rPr lang="en-US" dirty="0"/>
              <a:t> al FMAM (</a:t>
            </a:r>
            <a:r>
              <a:rPr lang="en-US" dirty="0" err="1"/>
              <a:t>desviación</a:t>
            </a:r>
            <a:r>
              <a:rPr lang="en-US" dirty="0"/>
              <a:t> de </a:t>
            </a:r>
            <a:r>
              <a:rPr lang="en-US" dirty="0" err="1"/>
              <a:t>costes</a:t>
            </a:r>
            <a:r>
              <a:rPr lang="en-US" dirty="0"/>
              <a:t>)</a:t>
            </a:r>
          </a:p>
          <a:p>
            <a:r>
              <a:rPr lang="en-US" dirty="0" err="1"/>
              <a:t>Recogida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  <a:p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  <a:p>
            <a:r>
              <a:rPr lang="en-US" dirty="0" err="1"/>
              <a:t>Análisis</a:t>
            </a:r>
            <a:r>
              <a:rPr lang="en-US" dirty="0"/>
              <a:t>/</a:t>
            </a:r>
            <a:r>
              <a:rPr lang="en-US" dirty="0" err="1"/>
              <a:t>compilación</a:t>
            </a:r>
            <a:r>
              <a:rPr lang="en-US" dirty="0"/>
              <a:t>/</a:t>
            </a:r>
            <a:r>
              <a:rPr lang="en-US" dirty="0" err="1"/>
              <a:t>validación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  <a:p>
            <a:r>
              <a:rPr lang="en-US" dirty="0" err="1"/>
              <a:t>Aplicación</a:t>
            </a:r>
            <a:r>
              <a:rPr lang="en-US" dirty="0"/>
              <a:t> de los </a:t>
            </a:r>
            <a:r>
              <a:rPr lang="en-US" dirty="0" err="1"/>
              <a:t>datos</a:t>
            </a:r>
            <a:endParaRPr lang="en-US" dirty="0"/>
          </a:p>
          <a:p>
            <a:r>
              <a:rPr lang="en-US" dirty="0" err="1"/>
              <a:t>Aplicación</a:t>
            </a:r>
            <a:r>
              <a:rPr lang="en-US" dirty="0"/>
              <a:t> del PNI</a:t>
            </a:r>
          </a:p>
          <a:p>
            <a:r>
              <a:rPr lang="en-US" dirty="0" err="1"/>
              <a:t>Fortalecimiento</a:t>
            </a:r>
            <a:r>
              <a:rPr lang="en-US" dirty="0"/>
              <a:t> y </a:t>
            </a:r>
            <a:r>
              <a:rPr lang="en-US" dirty="0" err="1"/>
              <a:t>aumento</a:t>
            </a:r>
            <a:r>
              <a:rPr lang="en-US" dirty="0"/>
              <a:t> de la </a:t>
            </a:r>
            <a:r>
              <a:rPr lang="en-US" dirty="0" err="1"/>
              <a:t>sostenibilidad</a:t>
            </a:r>
            <a:r>
              <a:rPr lang="en-US" dirty="0"/>
              <a:t> del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actualización</a:t>
            </a:r>
            <a:r>
              <a:rPr lang="en-US" dirty="0"/>
              <a:t> del PNI </a:t>
            </a:r>
            <a:r>
              <a:rPr lang="en-US" dirty="0" err="1"/>
              <a:t>mediante</a:t>
            </a:r>
            <a:r>
              <a:rPr lang="en-US" dirty="0"/>
              <a:t> la </a:t>
            </a:r>
            <a:r>
              <a:rPr lang="en-US" dirty="0" err="1"/>
              <a:t>prestación</a:t>
            </a:r>
            <a:r>
              <a:rPr lang="en-US" dirty="0"/>
              <a:t> de </a:t>
            </a:r>
            <a:r>
              <a:rPr lang="en-US" dirty="0" err="1"/>
              <a:t>asistencia</a:t>
            </a:r>
            <a:r>
              <a:rPr lang="en-US" dirty="0"/>
              <a:t> </a:t>
            </a:r>
            <a:r>
              <a:rPr lang="en-US" dirty="0" err="1"/>
              <a:t>específica</a:t>
            </a:r>
            <a:r>
              <a:rPr lang="en-US" dirty="0"/>
              <a:t> y </a:t>
            </a:r>
            <a:r>
              <a:rPr lang="en-US" dirty="0" err="1"/>
              <a:t>adicional</a:t>
            </a:r>
            <a:r>
              <a:rPr lang="en-US" dirty="0"/>
              <a:t> a los </a:t>
            </a:r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participantes</a:t>
            </a:r>
            <a:endParaRPr lang="en-US" dirty="0"/>
          </a:p>
          <a:p>
            <a:pPr lvl="1"/>
            <a:r>
              <a:rPr lang="en-US" dirty="0" err="1"/>
              <a:t>Orientación</a:t>
            </a:r>
            <a:r>
              <a:rPr lang="en-US" dirty="0"/>
              <a:t>, </a:t>
            </a:r>
            <a:r>
              <a:rPr lang="en-US" dirty="0" err="1"/>
              <a:t>herramientas</a:t>
            </a:r>
            <a:r>
              <a:rPr lang="en-US" dirty="0"/>
              <a:t>, </a:t>
            </a:r>
            <a:r>
              <a:rPr lang="en-US" dirty="0" err="1"/>
              <a:t>formación</a:t>
            </a:r>
            <a:r>
              <a:rPr lang="en-US" dirty="0"/>
              <a:t> y </a:t>
            </a:r>
            <a:r>
              <a:rPr lang="en-US" dirty="0" err="1"/>
              <a:t>servicio</a:t>
            </a:r>
            <a:r>
              <a:rPr lang="en-US" dirty="0"/>
              <a:t> de </a:t>
            </a:r>
            <a:r>
              <a:rPr lang="en-US" dirty="0" err="1"/>
              <a:t>asistencia</a:t>
            </a:r>
            <a:endParaRPr lang="en-US" dirty="0"/>
          </a:p>
          <a:p>
            <a:r>
              <a:rPr lang="en-US" dirty="0" err="1"/>
              <a:t>Caja</a:t>
            </a:r>
            <a:r>
              <a:rPr lang="en-US" dirty="0"/>
              <a:t> de </a:t>
            </a:r>
            <a:r>
              <a:rPr lang="en-US" dirty="0" err="1"/>
              <a:t>herramientas</a:t>
            </a:r>
            <a:r>
              <a:rPr lang="en-US" dirty="0"/>
              <a:t> </a:t>
            </a:r>
            <a:r>
              <a:rPr lang="en-US" dirty="0" err="1"/>
              <a:t>electrónica</a:t>
            </a:r>
            <a:r>
              <a:rPr lang="en-US" dirty="0"/>
              <a:t> (que se </a:t>
            </a:r>
            <a:r>
              <a:rPr lang="en-US" dirty="0" err="1"/>
              <a:t>publicará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diciembre</a:t>
            </a:r>
            <a:r>
              <a:rPr lang="en-US" dirty="0"/>
              <a:t> de 2021) 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Apoyo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los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viajes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las COP</a:t>
            </a:r>
          </a:p>
        </p:txBody>
      </p:sp>
    </p:spTree>
    <p:extLst>
      <p:ext uri="{BB962C8B-B14F-4D97-AF65-F5344CB8AC3E}">
        <p14:creationId xmlns:p14="http://schemas.microsoft.com/office/powerpoint/2010/main" val="306598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EB9F-17D1-7D41-A88E-86A8A9CF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4445D7-D4C5-8749-85E3-2485C4C7F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062353"/>
              </p:ext>
            </p:extLst>
          </p:nvPr>
        </p:nvGraphicFramePr>
        <p:xfrm>
          <a:off x="522619" y="469557"/>
          <a:ext cx="9150019" cy="6097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121">
                  <a:extLst>
                    <a:ext uri="{9D8B030D-6E8A-4147-A177-3AD203B41FA5}">
                      <a16:colId xmlns:a16="http://schemas.microsoft.com/office/drawing/2014/main" val="3100705309"/>
                    </a:ext>
                  </a:extLst>
                </a:gridCol>
                <a:gridCol w="2134748">
                  <a:extLst>
                    <a:ext uri="{9D8B030D-6E8A-4147-A177-3AD203B41FA5}">
                      <a16:colId xmlns:a16="http://schemas.microsoft.com/office/drawing/2014/main" val="3768609769"/>
                    </a:ext>
                  </a:extLst>
                </a:gridCol>
                <a:gridCol w="1802820">
                  <a:extLst>
                    <a:ext uri="{9D8B030D-6E8A-4147-A177-3AD203B41FA5}">
                      <a16:colId xmlns:a16="http://schemas.microsoft.com/office/drawing/2014/main" val="357254417"/>
                    </a:ext>
                  </a:extLst>
                </a:gridCol>
                <a:gridCol w="1960962">
                  <a:extLst>
                    <a:ext uri="{9D8B030D-6E8A-4147-A177-3AD203B41FA5}">
                      <a16:colId xmlns:a16="http://schemas.microsoft.com/office/drawing/2014/main" val="1110897919"/>
                    </a:ext>
                  </a:extLst>
                </a:gridCol>
                <a:gridCol w="1443368">
                  <a:extLst>
                    <a:ext uri="{9D8B030D-6E8A-4147-A177-3AD203B41FA5}">
                      <a16:colId xmlns:a16="http://schemas.microsoft.com/office/drawing/2014/main" val="2218077741"/>
                    </a:ext>
                  </a:extLst>
                </a:gridCol>
              </a:tblGrid>
              <a:tr h="3707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Virtual (2021)</a:t>
                      </a:r>
                      <a:endParaRPr lang="en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Virtual (2022)</a:t>
                      </a:r>
                      <a:endParaRPr lang="en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COP11 (2023)</a:t>
                      </a:r>
                      <a:endParaRPr lang="en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Virtual (2024)</a:t>
                      </a:r>
                      <a:endParaRPr lang="en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</a:rPr>
                        <a:t>COP12(2025)</a:t>
                      </a:r>
                      <a:endParaRPr lang="en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/>
                </a:tc>
                <a:extLst>
                  <a:ext uri="{0D108BD9-81ED-4DB2-BD59-A6C34878D82A}">
                    <a16:rowId xmlns:a16="http://schemas.microsoft.com/office/drawing/2014/main" val="2414775594"/>
                  </a:ext>
                </a:extLst>
              </a:tr>
              <a:tr h="154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Salida 1.2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establecer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un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mecanismo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coordinación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nacional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para la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gestión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de los COP y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Aprobación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del PNI</a:t>
                      </a:r>
                      <a:endParaRPr lang="en-AT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Salida 2.1 </a:t>
                      </a:r>
                      <a:r>
                        <a:rPr lang="en-GB" sz="1300" dirty="0" err="1">
                          <a:effectLst/>
                        </a:rPr>
                        <a:t>metodologías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inventario</a:t>
                      </a:r>
                      <a:r>
                        <a:rPr lang="en-GB" sz="1300" dirty="0">
                          <a:effectLst/>
                        </a:rPr>
                        <a:t>, </a:t>
                      </a:r>
                      <a:r>
                        <a:rPr lang="en-GB" sz="1300" dirty="0" err="1">
                          <a:effectLst/>
                        </a:rPr>
                        <a:t>incluyendo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enfoques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sectoriales</a:t>
                      </a:r>
                      <a:endParaRPr lang="en-GB" sz="1300" dirty="0">
                        <a:effectLst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Salida 2.5 </a:t>
                      </a:r>
                      <a:r>
                        <a:rPr lang="en-GB" sz="1300" dirty="0" err="1">
                          <a:effectLst/>
                        </a:rPr>
                        <a:t>apoyo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técnico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en</a:t>
                      </a:r>
                      <a:r>
                        <a:rPr lang="en-GB" sz="1300" dirty="0">
                          <a:effectLst/>
                        </a:rPr>
                        <a:t> la </a:t>
                      </a:r>
                      <a:r>
                        <a:rPr lang="en-GB" sz="1300" dirty="0" err="1">
                          <a:effectLst/>
                        </a:rPr>
                        <a:t>validación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datos</a:t>
                      </a:r>
                      <a:r>
                        <a:rPr lang="en-GB" sz="1300" dirty="0">
                          <a:effectLst/>
                        </a:rPr>
                        <a:t>; </a:t>
                      </a:r>
                      <a:r>
                        <a:rPr lang="en-GB" sz="1300" dirty="0" err="1">
                          <a:effectLst/>
                        </a:rPr>
                        <a:t>interpretación</a:t>
                      </a:r>
                      <a:r>
                        <a:rPr lang="en-GB" sz="1300" dirty="0">
                          <a:effectLst/>
                        </a:rPr>
                        <a:t> de los </a:t>
                      </a:r>
                      <a:r>
                        <a:rPr lang="en-GB" sz="1300" dirty="0" err="1">
                          <a:effectLst/>
                        </a:rPr>
                        <a:t>datos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seguimiento</a:t>
                      </a:r>
                      <a:r>
                        <a:rPr lang="en-GB" sz="1300" dirty="0">
                          <a:effectLst/>
                        </a:rPr>
                        <a:t> de los COP</a:t>
                      </a: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Salida 2.9 </a:t>
                      </a:r>
                      <a:r>
                        <a:rPr lang="en-GB" sz="1300" dirty="0" err="1">
                          <a:effectLst/>
                        </a:rPr>
                        <a:t>Procesos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validación</a:t>
                      </a:r>
                      <a:r>
                        <a:rPr lang="en-GB" sz="1300" dirty="0">
                          <a:effectLst/>
                        </a:rPr>
                        <a:t>, </a:t>
                      </a:r>
                      <a:r>
                        <a:rPr lang="en-GB" sz="1300" dirty="0" err="1">
                          <a:effectLst/>
                        </a:rPr>
                        <a:t>aprobación</a:t>
                      </a:r>
                      <a:r>
                        <a:rPr lang="en-GB" sz="1300" dirty="0">
                          <a:effectLst/>
                        </a:rPr>
                        <a:t> y </a:t>
                      </a:r>
                      <a:r>
                        <a:rPr lang="en-GB" sz="1300" dirty="0" err="1">
                          <a:effectLst/>
                        </a:rPr>
                        <a:t>transmisión</a:t>
                      </a:r>
                      <a:r>
                        <a:rPr lang="en-GB" sz="1300" dirty="0">
                          <a:effectLst/>
                        </a:rPr>
                        <a:t> de los PNA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Salida 3.2 </a:t>
                      </a:r>
                      <a:r>
                        <a:rPr lang="en-GB" sz="1300" dirty="0" err="1">
                          <a:effectLst/>
                        </a:rPr>
                        <a:t>proceso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presentación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informes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nacionales</a:t>
                      </a:r>
                      <a:endParaRPr lang="en-GB" sz="1300" dirty="0">
                        <a:effectLst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 err="1">
                          <a:effectLst/>
                        </a:rPr>
                        <a:t>Presentación</a:t>
                      </a:r>
                      <a:r>
                        <a:rPr lang="en-GB" sz="1300" dirty="0">
                          <a:effectLst/>
                        </a:rPr>
                        <a:t> de los </a:t>
                      </a:r>
                      <a:r>
                        <a:rPr lang="en-GB" sz="1300" dirty="0" err="1">
                          <a:effectLst/>
                        </a:rPr>
                        <a:t>resultados</a:t>
                      </a:r>
                      <a:r>
                        <a:rPr lang="en-GB" sz="1300" dirty="0">
                          <a:effectLst/>
                        </a:rPr>
                        <a:t> del </a:t>
                      </a:r>
                      <a:r>
                        <a:rPr lang="en-GB" sz="1300" dirty="0" err="1">
                          <a:effectLst/>
                        </a:rPr>
                        <a:t>proyecto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como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parte</a:t>
                      </a:r>
                      <a:r>
                        <a:rPr lang="en-GB" sz="1300" dirty="0">
                          <a:effectLst/>
                        </a:rPr>
                        <a:t> del </a:t>
                      </a:r>
                      <a:r>
                        <a:rPr lang="en-GB" sz="1300" dirty="0" err="1">
                          <a:effectLst/>
                        </a:rPr>
                        <a:t>Componente</a:t>
                      </a:r>
                      <a:r>
                        <a:rPr lang="en-GB" sz="1300" dirty="0">
                          <a:effectLst/>
                        </a:rPr>
                        <a:t> 4 </a:t>
                      </a:r>
                      <a:r>
                        <a:rPr lang="en-GB" sz="1300" dirty="0" err="1">
                          <a:effectLst/>
                        </a:rPr>
                        <a:t>sobre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intercambio</a:t>
                      </a:r>
                      <a:r>
                        <a:rPr lang="en-GB" sz="1300" dirty="0">
                          <a:effectLst/>
                        </a:rPr>
                        <a:t> y </a:t>
                      </a:r>
                      <a:r>
                        <a:rPr lang="en-GB" sz="1300" dirty="0" err="1">
                          <a:effectLst/>
                        </a:rPr>
                        <a:t>difusión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información</a:t>
                      </a:r>
                      <a:endParaRPr lang="en-GB" sz="1300" dirty="0">
                        <a:effectLst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972084"/>
                  </a:ext>
                </a:extLst>
              </a:tr>
              <a:tr h="1320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Salida 1.3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propuesta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texto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legal para la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gestión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de los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datos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de los COP y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adopción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T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Salida 2.3 Conjunto de </a:t>
                      </a:r>
                      <a:r>
                        <a:rPr lang="en-GB" sz="1300" dirty="0" err="1">
                          <a:effectLst/>
                        </a:rPr>
                        <a:t>herramientas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electrónicas</a:t>
                      </a:r>
                      <a:r>
                        <a:rPr lang="en-GB" sz="1300" dirty="0">
                          <a:effectLst/>
                        </a:rPr>
                        <a:t> y </a:t>
                      </a:r>
                      <a:r>
                        <a:rPr lang="en-GB" sz="1300" dirty="0" err="1">
                          <a:effectLst/>
                        </a:rPr>
                        <a:t>proceso</a:t>
                      </a:r>
                      <a:r>
                        <a:rPr lang="en-GB" sz="1300" dirty="0">
                          <a:effectLst/>
                        </a:rPr>
                        <a:t> y </a:t>
                      </a:r>
                      <a:r>
                        <a:rPr lang="en-GB" sz="1300" dirty="0" err="1">
                          <a:effectLst/>
                        </a:rPr>
                        <a:t>procedimientos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informes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nacionales</a:t>
                      </a:r>
                      <a:r>
                        <a:rPr lang="en-GB" sz="1300" dirty="0">
                          <a:effectLst/>
                        </a:rPr>
                        <a:t>; </a:t>
                      </a:r>
                      <a:r>
                        <a:rPr lang="en-GB" sz="1300" dirty="0" err="1">
                          <a:effectLst/>
                        </a:rPr>
                        <a:t>mejora</a:t>
                      </a:r>
                      <a:r>
                        <a:rPr lang="en-GB" sz="1300" dirty="0">
                          <a:effectLst/>
                        </a:rPr>
                        <a:t> de la </a:t>
                      </a:r>
                      <a:r>
                        <a:rPr lang="en-GB" sz="1300" dirty="0" err="1">
                          <a:effectLst/>
                        </a:rPr>
                        <a:t>producción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datos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estadísticos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nacionales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sobre</a:t>
                      </a:r>
                      <a:r>
                        <a:rPr lang="en-GB" sz="1300" dirty="0">
                          <a:effectLst/>
                        </a:rPr>
                        <a:t> los COP</a:t>
                      </a: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Salida 2.6 </a:t>
                      </a:r>
                      <a:r>
                        <a:rPr lang="en-GB" sz="1300" dirty="0" err="1">
                          <a:effectLst/>
                        </a:rPr>
                        <a:t>acceso</a:t>
                      </a:r>
                      <a:r>
                        <a:rPr lang="en-GB" sz="1300" dirty="0">
                          <a:effectLst/>
                        </a:rPr>
                        <a:t> a las </a:t>
                      </a:r>
                      <a:r>
                        <a:rPr lang="en-GB" sz="1300" dirty="0" err="1">
                          <a:effectLst/>
                        </a:rPr>
                        <a:t>alternativas</a:t>
                      </a:r>
                      <a:r>
                        <a:rPr lang="en-GB" sz="1300" dirty="0">
                          <a:effectLst/>
                        </a:rPr>
                        <a:t> y a las MTD/MPA</a:t>
                      </a: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A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A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894851"/>
                  </a:ext>
                </a:extLst>
              </a:tr>
              <a:tr h="900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Salida 1.4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diferentes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usos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de los </a:t>
                      </a:r>
                      <a:r>
                        <a:rPr lang="en-GB" sz="1300" b="0" dirty="0" err="1">
                          <a:solidFill>
                            <a:schemeClr val="tx1"/>
                          </a:solidFill>
                          <a:effectLst/>
                        </a:rPr>
                        <a:t>datos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 de los COP</a:t>
                      </a: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Salida 2.4 </a:t>
                      </a:r>
                      <a:r>
                        <a:rPr lang="en-GB" sz="1300" dirty="0" err="1">
                          <a:effectLst/>
                        </a:rPr>
                        <a:t>aumentar</a:t>
                      </a:r>
                      <a:r>
                        <a:rPr lang="en-GB" sz="1300" dirty="0">
                          <a:effectLst/>
                        </a:rPr>
                        <a:t> la </a:t>
                      </a:r>
                      <a:r>
                        <a:rPr lang="en-GB" sz="1300" dirty="0" err="1">
                          <a:effectLst/>
                        </a:rPr>
                        <a:t>concienciación</a:t>
                      </a:r>
                      <a:r>
                        <a:rPr lang="en-GB" sz="1300" dirty="0">
                          <a:effectLst/>
                        </a:rPr>
                        <a:t> y las </a:t>
                      </a:r>
                      <a:r>
                        <a:rPr lang="en-GB" sz="1300" dirty="0" err="1">
                          <a:effectLst/>
                        </a:rPr>
                        <a:t>normas</a:t>
                      </a:r>
                      <a:r>
                        <a:rPr lang="en-GB" sz="1300" dirty="0">
                          <a:effectLst/>
                        </a:rPr>
                        <a:t> para la </a:t>
                      </a:r>
                      <a:r>
                        <a:rPr lang="en-GB" sz="1300" dirty="0" err="1">
                          <a:effectLst/>
                        </a:rPr>
                        <a:t>gestión</a:t>
                      </a:r>
                      <a:r>
                        <a:rPr lang="en-GB" sz="1300" dirty="0">
                          <a:effectLst/>
                        </a:rPr>
                        <a:t> de los </a:t>
                      </a:r>
                      <a:r>
                        <a:rPr lang="en-GB" sz="1300" dirty="0" err="1">
                          <a:effectLst/>
                        </a:rPr>
                        <a:t>datos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nacionales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sobre</a:t>
                      </a:r>
                      <a:r>
                        <a:rPr lang="en-GB" sz="1300" dirty="0">
                          <a:effectLst/>
                        </a:rPr>
                        <a:t> los COP; </a:t>
                      </a:r>
                      <a:r>
                        <a:rPr lang="en-GB" sz="1300" dirty="0" err="1">
                          <a:effectLst/>
                        </a:rPr>
                        <a:t>establecer</a:t>
                      </a:r>
                      <a:r>
                        <a:rPr lang="en-GB" sz="1300" dirty="0">
                          <a:effectLst/>
                        </a:rPr>
                        <a:t> un </a:t>
                      </a:r>
                      <a:r>
                        <a:rPr lang="en-GB" sz="1300" dirty="0" err="1">
                          <a:effectLst/>
                        </a:rPr>
                        <a:t>centro</a:t>
                      </a:r>
                      <a:r>
                        <a:rPr lang="en-GB" sz="1300" dirty="0">
                          <a:effectLst/>
                        </a:rPr>
                        <a:t> regional de </a:t>
                      </a:r>
                      <a:r>
                        <a:rPr lang="en-GB" sz="1300" dirty="0" err="1">
                          <a:effectLst/>
                        </a:rPr>
                        <a:t>datos</a:t>
                      </a:r>
                      <a:endParaRPr lang="en-GB" sz="1300" dirty="0">
                        <a:effectLst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Salida 2.7 </a:t>
                      </a:r>
                      <a:r>
                        <a:rPr lang="en-GB" sz="1300" dirty="0" err="1">
                          <a:effectLst/>
                        </a:rPr>
                        <a:t>capacidad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desarrollo</a:t>
                      </a:r>
                      <a:r>
                        <a:rPr lang="en-GB" sz="1300" dirty="0">
                          <a:effectLst/>
                        </a:rPr>
                        <a:t> de los </a:t>
                      </a:r>
                      <a:r>
                        <a:rPr lang="en-GB" sz="1300" dirty="0" err="1">
                          <a:effectLst/>
                        </a:rPr>
                        <a:t>costes</a:t>
                      </a:r>
                      <a:r>
                        <a:rPr lang="en-GB" sz="1300" dirty="0">
                          <a:effectLst/>
                        </a:rPr>
                        <a:t> del plan de </a:t>
                      </a:r>
                      <a:r>
                        <a:rPr lang="en-GB" sz="1300" dirty="0" err="1">
                          <a:effectLst/>
                        </a:rPr>
                        <a:t>acción</a:t>
                      </a:r>
                      <a:r>
                        <a:rPr lang="en-GB" sz="1300" dirty="0">
                          <a:effectLst/>
                        </a:rPr>
                        <a:t>; </a:t>
                      </a:r>
                      <a:r>
                        <a:rPr lang="en-GB" sz="1300" dirty="0" err="1">
                          <a:effectLst/>
                        </a:rPr>
                        <a:t>establecimiento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prioridades</a:t>
                      </a:r>
                      <a:endParaRPr lang="en-GB" sz="1300" dirty="0">
                        <a:effectLst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A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A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478509"/>
                  </a:ext>
                </a:extLst>
              </a:tr>
              <a:tr h="766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A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A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Salida 2.8 </a:t>
                      </a:r>
                      <a:r>
                        <a:rPr lang="en-GB" sz="1300" dirty="0" err="1">
                          <a:effectLst/>
                        </a:rPr>
                        <a:t>recaudación</a:t>
                      </a:r>
                      <a:r>
                        <a:rPr lang="en-GB" sz="1300" dirty="0">
                          <a:effectLst/>
                        </a:rPr>
                        <a:t> de </a:t>
                      </a:r>
                      <a:r>
                        <a:rPr lang="en-GB" sz="1300" dirty="0" err="1">
                          <a:effectLst/>
                        </a:rPr>
                        <a:t>fondos</a:t>
                      </a:r>
                      <a:r>
                        <a:rPr lang="en-GB" sz="1300" dirty="0">
                          <a:effectLst/>
                        </a:rPr>
                        <a:t> para la </a:t>
                      </a:r>
                      <a:r>
                        <a:rPr lang="en-GB" sz="1300" dirty="0" err="1">
                          <a:effectLst/>
                        </a:rPr>
                        <a:t>aplicación</a:t>
                      </a:r>
                      <a:r>
                        <a:rPr lang="en-GB" sz="1300" dirty="0">
                          <a:effectLst/>
                        </a:rPr>
                        <a:t> del PNI</a:t>
                      </a:r>
                      <a:endParaRPr lang="en-A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A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A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39" marR="5393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1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202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7EBE-75D3-4978-8A68-F95CFF63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Diseño</a:t>
            </a:r>
            <a:r>
              <a:rPr lang="en-US" b="1" dirty="0"/>
              <a:t> del </a:t>
            </a:r>
            <a:r>
              <a:rPr lang="en-US" b="1" dirty="0" err="1"/>
              <a:t>componente</a:t>
            </a:r>
            <a:r>
              <a:rPr lang="en-US" b="1" dirty="0"/>
              <a:t> </a:t>
            </a:r>
            <a:r>
              <a:rPr lang="en-US" b="1" dirty="0" err="1"/>
              <a:t>nacional</a:t>
            </a:r>
            <a:r>
              <a:rPr lang="en-US" b="1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1FBBF-2DBF-406C-A31D-8BDBE204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5622"/>
            <a:ext cx="8596668" cy="45527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Los SCRC </a:t>
            </a:r>
            <a:r>
              <a:rPr lang="en-US" sz="2000" b="1" dirty="0" err="1">
                <a:solidFill>
                  <a:schemeClr val="tx1"/>
                </a:solidFill>
              </a:rPr>
              <a:t>ejecutan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estrecha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coordinación</a:t>
            </a:r>
            <a:r>
              <a:rPr lang="en-US" sz="2000" b="1" dirty="0">
                <a:solidFill>
                  <a:schemeClr val="tx1"/>
                </a:solidFill>
              </a:rPr>
              <a:t> con los </a:t>
            </a:r>
            <a:r>
              <a:rPr lang="en-US" sz="2000" b="1" dirty="0" err="1">
                <a:solidFill>
                  <a:schemeClr val="tx1"/>
                </a:solidFill>
              </a:rPr>
              <a:t>Mecanismos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Nacionales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Coordinación</a:t>
            </a:r>
            <a:r>
              <a:rPr lang="en-US" sz="2000" b="1" dirty="0">
                <a:solidFill>
                  <a:schemeClr val="tx1"/>
                </a:solidFill>
              </a:rPr>
              <a:t> (MNC)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Siguiendo</a:t>
            </a:r>
            <a:r>
              <a:rPr lang="en-US" sz="2000" b="1" dirty="0">
                <a:solidFill>
                  <a:schemeClr val="tx1"/>
                </a:solidFill>
              </a:rPr>
              <a:t> el </a:t>
            </a:r>
            <a:r>
              <a:rPr lang="en-US" sz="2000" b="1" dirty="0" err="1">
                <a:solidFill>
                  <a:schemeClr val="tx1"/>
                </a:solidFill>
              </a:rPr>
              <a:t>enfoque</a:t>
            </a:r>
            <a:r>
              <a:rPr lang="en-US" sz="2000" b="1" dirty="0">
                <a:solidFill>
                  <a:schemeClr val="tx1"/>
                </a:solidFill>
              </a:rPr>
              <a:t> de 5 pasos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Establecer</a:t>
            </a:r>
            <a:r>
              <a:rPr lang="en-US" sz="1800" dirty="0">
                <a:solidFill>
                  <a:schemeClr val="tx1"/>
                </a:solidFill>
              </a:rPr>
              <a:t> el MNC (</a:t>
            </a:r>
            <a:r>
              <a:rPr lang="en-US" sz="1800" dirty="0" err="1">
                <a:solidFill>
                  <a:schemeClr val="tx1"/>
                </a:solidFill>
              </a:rPr>
              <a:t>apoyado</a:t>
            </a:r>
            <a:r>
              <a:rPr lang="en-US" sz="1800" dirty="0">
                <a:solidFill>
                  <a:schemeClr val="tx1"/>
                </a:solidFill>
              </a:rPr>
              <a:t> por el </a:t>
            </a:r>
            <a:r>
              <a:rPr lang="en-US" sz="1800" dirty="0" err="1">
                <a:solidFill>
                  <a:schemeClr val="tx1"/>
                </a:solidFill>
              </a:rPr>
              <a:t>Componente</a:t>
            </a:r>
            <a:r>
              <a:rPr lang="en-US" sz="1800" dirty="0">
                <a:solidFill>
                  <a:schemeClr val="tx1"/>
                </a:solidFill>
              </a:rPr>
              <a:t> 1)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Inventario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contaminantes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orgánicos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persistentes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evaluación</a:t>
            </a:r>
            <a:r>
              <a:rPr lang="en-US" sz="1800" dirty="0">
                <a:solidFill>
                  <a:schemeClr val="tx1"/>
                </a:solidFill>
              </a:rPr>
              <a:t> de la </a:t>
            </a:r>
            <a:r>
              <a:rPr lang="en-US" sz="1800" dirty="0" err="1">
                <a:solidFill>
                  <a:schemeClr val="tx1"/>
                </a:solidFill>
              </a:rPr>
              <a:t>capacidad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nacional</a:t>
            </a:r>
            <a:r>
              <a:rPr lang="en-US" sz="1800" dirty="0">
                <a:solidFill>
                  <a:schemeClr val="tx1"/>
                </a:solidFill>
              </a:rPr>
              <a:t> (con el </a:t>
            </a:r>
            <a:r>
              <a:rPr lang="en-US" sz="1800" dirty="0" err="1">
                <a:solidFill>
                  <a:schemeClr val="tx1"/>
                </a:solidFill>
              </a:rPr>
              <a:t>apoyo</a:t>
            </a:r>
            <a:r>
              <a:rPr lang="en-US" sz="1800" dirty="0">
                <a:solidFill>
                  <a:schemeClr val="tx1"/>
                </a:solidFill>
              </a:rPr>
              <a:t> del </a:t>
            </a:r>
            <a:r>
              <a:rPr lang="en-US" sz="1800" dirty="0" err="1">
                <a:solidFill>
                  <a:schemeClr val="tx1"/>
                </a:solidFill>
              </a:rPr>
              <a:t>componente</a:t>
            </a:r>
            <a:r>
              <a:rPr lang="en-US" sz="1800" dirty="0">
                <a:solidFill>
                  <a:schemeClr val="tx1"/>
                </a:solidFill>
              </a:rPr>
              <a:t> 2)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Evaluación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prioridades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establecimiento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objetivos</a:t>
            </a:r>
            <a:r>
              <a:rPr lang="en-US" sz="1800" dirty="0">
                <a:solidFill>
                  <a:schemeClr val="tx1"/>
                </a:solidFill>
              </a:rPr>
              <a:t> (con el </a:t>
            </a:r>
            <a:r>
              <a:rPr lang="en-US" sz="1800" dirty="0" err="1">
                <a:solidFill>
                  <a:schemeClr val="tx1"/>
                </a:solidFill>
              </a:rPr>
              <a:t>apoyo</a:t>
            </a:r>
            <a:r>
              <a:rPr lang="en-US" sz="1800" dirty="0">
                <a:solidFill>
                  <a:schemeClr val="tx1"/>
                </a:solidFill>
              </a:rPr>
              <a:t> del </a:t>
            </a:r>
            <a:r>
              <a:rPr lang="en-US" sz="1800" dirty="0" err="1">
                <a:solidFill>
                  <a:schemeClr val="tx1"/>
                </a:solidFill>
              </a:rPr>
              <a:t>componente</a:t>
            </a:r>
            <a:r>
              <a:rPr lang="en-US" sz="1800" dirty="0">
                <a:solidFill>
                  <a:schemeClr val="tx1"/>
                </a:solidFill>
              </a:rPr>
              <a:t> 2)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Formulación</a:t>
            </a:r>
            <a:r>
              <a:rPr lang="en-US" sz="1800" dirty="0">
                <a:solidFill>
                  <a:schemeClr val="tx1"/>
                </a:solidFill>
              </a:rPr>
              <a:t> del PNI (</a:t>
            </a:r>
            <a:r>
              <a:rPr lang="en-US" sz="1800" dirty="0" err="1">
                <a:solidFill>
                  <a:schemeClr val="tx1"/>
                </a:solidFill>
              </a:rPr>
              <a:t>apoyado</a:t>
            </a:r>
            <a:r>
              <a:rPr lang="en-US" sz="1800" dirty="0">
                <a:solidFill>
                  <a:schemeClr val="tx1"/>
                </a:solidFill>
              </a:rPr>
              <a:t> por el </a:t>
            </a:r>
            <a:r>
              <a:rPr lang="en-US" sz="1800" dirty="0" err="1">
                <a:solidFill>
                  <a:schemeClr val="tx1"/>
                </a:solidFill>
              </a:rPr>
              <a:t>Componente</a:t>
            </a:r>
            <a:r>
              <a:rPr lang="en-US" sz="1800" dirty="0">
                <a:solidFill>
                  <a:schemeClr val="tx1"/>
                </a:solidFill>
              </a:rPr>
              <a:t> 2)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Aprobación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presentación</a:t>
            </a:r>
            <a:r>
              <a:rPr lang="en-US" sz="1800" dirty="0">
                <a:solidFill>
                  <a:schemeClr val="tx1"/>
                </a:solidFill>
              </a:rPr>
              <a:t> del PNI (</a:t>
            </a:r>
            <a:r>
              <a:rPr lang="en-US" sz="1800" dirty="0" err="1">
                <a:solidFill>
                  <a:schemeClr val="tx1"/>
                </a:solidFill>
              </a:rPr>
              <a:t>apoyado</a:t>
            </a:r>
            <a:r>
              <a:rPr lang="en-US" sz="1800" dirty="0">
                <a:solidFill>
                  <a:schemeClr val="tx1"/>
                </a:solidFill>
              </a:rPr>
              <a:t> por el </a:t>
            </a:r>
            <a:r>
              <a:rPr lang="en-US" sz="1800" dirty="0" err="1">
                <a:solidFill>
                  <a:schemeClr val="tx1"/>
                </a:solidFill>
              </a:rPr>
              <a:t>componente</a:t>
            </a:r>
            <a:r>
              <a:rPr lang="en-US" sz="1800" dirty="0">
                <a:solidFill>
                  <a:schemeClr val="tx1"/>
                </a:solidFill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08122785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97A9-E64D-4B92-9844-D153DA67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Presupuesto</a:t>
            </a:r>
            <a:r>
              <a:rPr lang="en-US" b="1" dirty="0"/>
              <a:t> y </a:t>
            </a:r>
            <a:r>
              <a:rPr lang="en-US" b="1" dirty="0" err="1"/>
              <a:t>Acuerdos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CCDA-8E1A-4AA2-93D4-0B03E20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49" y="1714891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PNI </a:t>
            </a:r>
            <a:r>
              <a:rPr lang="en-US" sz="2000" dirty="0" err="1"/>
              <a:t>inicial</a:t>
            </a:r>
            <a:r>
              <a:rPr lang="en-US" sz="2000" dirty="0"/>
              <a:t>: 500 000; </a:t>
            </a:r>
            <a:r>
              <a:rPr lang="en-US" sz="2000" dirty="0" err="1"/>
              <a:t>actualización</a:t>
            </a:r>
            <a:r>
              <a:rPr lang="en-US" sz="2000" dirty="0"/>
              <a:t> del PNI: 250 000; 25 </a:t>
            </a:r>
            <a:r>
              <a:rPr lang="en-US" sz="2000" dirty="0" err="1"/>
              <a:t>países</a:t>
            </a:r>
            <a:endParaRPr lang="en-US" sz="2000" dirty="0"/>
          </a:p>
          <a:p>
            <a:r>
              <a:rPr lang="en-US" sz="2000" dirty="0" err="1"/>
              <a:t>Solicitar</a:t>
            </a:r>
            <a:r>
              <a:rPr lang="en-US" sz="2000" dirty="0"/>
              <a:t> un 30% de </a:t>
            </a:r>
            <a:r>
              <a:rPr lang="en-US" sz="2000" dirty="0" err="1"/>
              <a:t>financiación</a:t>
            </a:r>
            <a:r>
              <a:rPr lang="en-US" sz="2000" dirty="0"/>
              <a:t> </a:t>
            </a:r>
            <a:r>
              <a:rPr lang="en-US" sz="2000" dirty="0" err="1"/>
              <a:t>adicional</a:t>
            </a:r>
            <a:r>
              <a:rPr lang="en-US" sz="2000" dirty="0"/>
              <a:t> para el </a:t>
            </a:r>
            <a:r>
              <a:rPr lang="en-US" sz="2000" dirty="0" err="1"/>
              <a:t>componente</a:t>
            </a:r>
            <a:r>
              <a:rPr lang="en-US" sz="2000" dirty="0"/>
              <a:t> global (</a:t>
            </a:r>
            <a:r>
              <a:rPr lang="en-US" sz="2000" dirty="0" err="1"/>
              <a:t>además</a:t>
            </a:r>
            <a:r>
              <a:rPr lang="en-US" sz="2000" dirty="0"/>
              <a:t> del </a:t>
            </a:r>
            <a:r>
              <a:rPr lang="en-US" sz="2000" dirty="0" err="1"/>
              <a:t>presupuesto</a:t>
            </a:r>
            <a:r>
              <a:rPr lang="en-US" sz="2000" dirty="0"/>
              <a:t> general)</a:t>
            </a:r>
          </a:p>
          <a:p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país</a:t>
            </a:r>
            <a:r>
              <a:rPr lang="en-US" sz="2000" dirty="0"/>
              <a:t> </a:t>
            </a:r>
            <a:r>
              <a:rPr lang="en-US" sz="2000" dirty="0" err="1"/>
              <a:t>recibirá</a:t>
            </a:r>
            <a:r>
              <a:rPr lang="en-US" sz="2000" dirty="0"/>
              <a:t> </a:t>
            </a:r>
            <a:r>
              <a:rPr lang="en-US" sz="2000" dirty="0" err="1"/>
              <a:t>aproximadamente</a:t>
            </a:r>
            <a:r>
              <a:rPr lang="en-US" sz="2000" dirty="0"/>
              <a:t> 234 300 </a:t>
            </a:r>
            <a:r>
              <a:rPr lang="en-US" sz="2000" dirty="0" err="1"/>
              <a:t>dólares</a:t>
            </a:r>
            <a:endParaRPr lang="en-US" sz="2000" dirty="0"/>
          </a:p>
          <a:p>
            <a:r>
              <a:rPr lang="en-US" sz="2000" dirty="0" err="1"/>
              <a:t>Cada</a:t>
            </a:r>
            <a:r>
              <a:rPr lang="en-US" sz="2000" dirty="0"/>
              <a:t> Centro </a:t>
            </a:r>
            <a:r>
              <a:rPr lang="en-US" sz="2000" dirty="0" err="1"/>
              <a:t>recibirá</a:t>
            </a:r>
            <a:r>
              <a:rPr lang="en-US" sz="2000" dirty="0"/>
              <a:t> </a:t>
            </a:r>
            <a:r>
              <a:rPr lang="en-US" sz="2000" dirty="0" err="1"/>
              <a:t>aproximadamente</a:t>
            </a:r>
            <a:r>
              <a:rPr lang="en-US" sz="2000" dirty="0"/>
              <a:t> 26 000 </a:t>
            </a:r>
            <a:r>
              <a:rPr lang="en-US" sz="2000" dirty="0" err="1"/>
              <a:t>dólares</a:t>
            </a:r>
            <a:r>
              <a:rPr lang="en-US" sz="2000" dirty="0"/>
              <a:t> por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país</a:t>
            </a:r>
            <a:r>
              <a:rPr lang="en-US" sz="2000" dirty="0"/>
              <a:t> que </a:t>
            </a:r>
            <a:r>
              <a:rPr lang="en-US" sz="2000" dirty="0" err="1"/>
              <a:t>gestione</a:t>
            </a:r>
            <a:endParaRPr lang="en-US" sz="2000" dirty="0"/>
          </a:p>
          <a:p>
            <a:r>
              <a:rPr lang="en-US" sz="2000" dirty="0"/>
              <a:t>Los </a:t>
            </a:r>
            <a:r>
              <a:rPr lang="en-US" sz="2000" dirty="0" err="1"/>
              <a:t>componentes</a:t>
            </a:r>
            <a:r>
              <a:rPr lang="en-US" sz="2000" dirty="0"/>
              <a:t> 1, 2 y 4 suman 1 440 000 </a:t>
            </a:r>
            <a:r>
              <a:rPr lang="en-US" sz="2000" dirty="0" err="1"/>
              <a:t>dólares</a:t>
            </a:r>
            <a:endParaRPr lang="en-US" sz="2000" dirty="0"/>
          </a:p>
          <a:p>
            <a:r>
              <a:rPr lang="en-US" sz="2000" dirty="0"/>
              <a:t>Proyecto </a:t>
            </a:r>
            <a:r>
              <a:rPr lang="en-US" sz="2000" dirty="0" err="1"/>
              <a:t>ejecutado</a:t>
            </a:r>
            <a:r>
              <a:rPr lang="en-US" sz="2000" dirty="0"/>
              <a:t> a </a:t>
            </a:r>
            <a:r>
              <a:rPr lang="en-US" sz="2000" dirty="0" err="1"/>
              <a:t>nivel</a:t>
            </a:r>
            <a:r>
              <a:rPr lang="en-US" sz="2000" dirty="0"/>
              <a:t> regional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38833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0BDF-8683-6C44-879D-2F6A25DD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Nivel regional</a:t>
            </a:r>
            <a:endParaRPr lang="en-AT" b="1" dirty="0"/>
          </a:p>
        </p:txBody>
      </p:sp>
      <p:pic>
        <p:nvPicPr>
          <p:cNvPr id="6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3F2F90FC-5CEA-5B4E-B672-6CE37786A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2" y="1621972"/>
            <a:ext cx="7857873" cy="4420054"/>
          </a:xfrm>
        </p:spPr>
      </p:pic>
    </p:spTree>
    <p:extLst>
      <p:ext uri="{BB962C8B-B14F-4D97-AF65-F5344CB8AC3E}">
        <p14:creationId xmlns:p14="http://schemas.microsoft.com/office/powerpoint/2010/main" val="8338505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3" ma:contentTypeDescription="Create a new document." ma:contentTypeScope="" ma:versionID="9c9d6ed7143fe0769f6ca14f7f3450d3">
  <xsd:schema xmlns:xsd="http://www.w3.org/2001/XMLSchema" xmlns:xs="http://www.w3.org/2001/XMLSchema" xmlns:p="http://schemas.microsoft.com/office/2006/metadata/properties" xmlns:ns2="081dbcec-f8f8-470e-9cf1-ff758009fc79" xmlns:ns3="b22eec61-2d44-43c5-b594-c27c970b8cd8" targetNamespace="http://schemas.microsoft.com/office/2006/metadata/properties" ma:root="true" ma:fieldsID="7c6081e786ad8647ee3103c6b7eb5945" ns2:_="" ns3:_="">
    <xsd:import namespace="081dbcec-f8f8-470e-9cf1-ff758009fc79"/>
    <xsd:import namespace="b22eec61-2d44-43c5-b594-c27c970b8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22eec61-2d44-43c5-b594-c27c970b8cd8">
      <UserInfo>
        <DisplayName>Irene Galan</DisplayName>
        <AccountId>7</AccountId>
        <AccountType/>
      </UserInfo>
      <UserInfo>
        <DisplayName>Anna Blanpain</DisplayName>
        <AccountId>118</AccountId>
        <AccountType/>
      </UserInfo>
      <UserInfo>
        <DisplayName>Kevin Helps</DisplayName>
        <AccountId>12</AccountId>
        <AccountType/>
      </UserInfo>
    </SharedWithUsers>
    <_Flow_SignoffStatus xmlns="081dbcec-f8f8-470e-9cf1-ff758009fc79" xsi:nil="true"/>
  </documentManagement>
</p:properties>
</file>

<file path=customXml/itemProps1.xml><?xml version="1.0" encoding="utf-8"?>
<ds:datastoreItem xmlns:ds="http://schemas.openxmlformats.org/officeDocument/2006/customXml" ds:itemID="{592DDC31-279A-412E-9272-3BC6F9966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dbcec-f8f8-470e-9cf1-ff758009fc79"/>
    <ds:schemaRef ds:uri="b22eec61-2d44-43c5-b594-c27c970b8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DD07F1-B1B0-42FE-9101-56BEE243C9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7E3DFE-E6AD-4FBA-AA0B-163DF5550BA6}">
  <ds:schemaRefs>
    <ds:schemaRef ds:uri="http://schemas.microsoft.com/office/2006/metadata/properties"/>
    <ds:schemaRef ds:uri="http://schemas.microsoft.com/office/2006/documentManagement/types"/>
    <ds:schemaRef ds:uri="081dbcec-f8f8-470e-9cf1-ff758009fc79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22eec61-2d44-43c5-b594-c27c970b8cd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930</Words>
  <Application>Microsoft Office PowerPoint</Application>
  <PresentationFormat>Panorámica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Calibri</vt:lpstr>
      <vt:lpstr>Roboto</vt:lpstr>
      <vt:lpstr>Times New Roman</vt:lpstr>
      <vt:lpstr>Wingdings 3</vt:lpstr>
      <vt:lpstr>Facet</vt:lpstr>
      <vt:lpstr>Presentación de PowerPoint</vt:lpstr>
      <vt:lpstr>Esquema</vt:lpstr>
      <vt:lpstr>Resumen del proyecto</vt:lpstr>
      <vt:lpstr>Razonamiento del proyecto</vt:lpstr>
      <vt:lpstr>Diseño del componente global (1,2 y 4) </vt:lpstr>
      <vt:lpstr>Presentación de PowerPoint</vt:lpstr>
      <vt:lpstr>Diseño del componente nacional (3)</vt:lpstr>
      <vt:lpstr>Presupuesto y Acuerdos</vt:lpstr>
      <vt:lpstr>Nivel regional</vt:lpstr>
      <vt:lpstr>Nivel nacional</vt:lpstr>
      <vt:lpstr>¿Por qué unirse al proyecto global del PNI?</vt:lpstr>
      <vt:lpstr>Recordatorios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Galan</dc:creator>
  <cp:lastModifiedBy>Alejandra Torre</cp:lastModifiedBy>
  <cp:revision>292</cp:revision>
  <dcterms:created xsi:type="dcterms:W3CDTF">2019-11-04T19:32:12Z</dcterms:created>
  <dcterms:modified xsi:type="dcterms:W3CDTF">2021-07-28T17:22:05Z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0x010100549195B9495523448EAA8C2805A437E4</vt:lpwstr>
  </property>
  <property fmtid="{D5CDD505-2E9C-101B-9397-08002B2CF9AE}" pid="3" name="Order">
    <vt:r8>6148100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